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193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833199" y="1924526"/>
            <a:ext cx="7477601" cy="1742123"/>
          </a:xfrm>
          <a:prstGeom prst="rect">
            <a:avLst/>
          </a:prstGeom>
          <a:noFill/>
          <a:ln/>
        </p:spPr>
        <p:txBody>
          <a:bodyPr wrap="square" rtlCol="0" anchor="t"/>
          <a:lstStyle/>
          <a:p>
            <a:pPr marL="0" indent="0">
              <a:lnSpc>
                <a:spcPts val="6859"/>
              </a:lnSpc>
              <a:buNone/>
            </a:pPr>
            <a:r>
              <a:rPr lang="en-US" sz="5487" dirty="0">
                <a:solidFill>
                  <a:srgbClr val="F5F0F0"/>
                </a:solidFill>
                <a:latin typeface="adonis-web" pitchFamily="34" charset="0"/>
                <a:ea typeface="adonis-web" pitchFamily="34" charset="-122"/>
                <a:cs typeface="adonis-web" pitchFamily="34" charset="-120"/>
              </a:rPr>
              <a:t>Flight Fare Prediction: A Comprehensive Study</a:t>
            </a:r>
            <a:endParaRPr lang="en-US" sz="5487" dirty="0"/>
          </a:p>
        </p:txBody>
      </p:sp>
      <p:sp>
        <p:nvSpPr>
          <p:cNvPr id="6" name="Text 2"/>
          <p:cNvSpPr/>
          <p:nvPr/>
        </p:nvSpPr>
        <p:spPr>
          <a:xfrm>
            <a:off x="833199" y="3999905"/>
            <a:ext cx="7477601" cy="1666280"/>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Flight ticket prices are often seen as unpredictable, fluctuating significantly within short time spans. However, using data science techniques, we aim to demonstrate that given the right data, these prices can indeed be predicted. This report analyzes flight ticket prices for various airlines between March and June 2019, covering multiple routes and factors influencing prices.</a:t>
            </a:r>
            <a:endParaRPr lang="en-US" sz="1750" dirty="0"/>
          </a:p>
        </p:txBody>
      </p:sp>
      <p:pic>
        <p:nvPicPr>
          <p:cNvPr id="11" name="Image 1">
            <a:extLst>
              <a:ext uri="{FF2B5EF4-FFF2-40B4-BE49-F238E27FC236}">
                <a16:creationId xmlns:a16="http://schemas.microsoft.com/office/drawing/2014/main" id="{7B88D9C8-F4AA-8E6A-0E92-5EA0279ABA2E}"/>
              </a:ext>
            </a:extLst>
          </p:cNvPr>
          <p:cNvPicPr>
            <a:picLocks noChangeAspect="1"/>
          </p:cNvPicPr>
          <p:nvPr/>
        </p:nvPicPr>
        <p:blipFill>
          <a:blip r:embed="rId4"/>
          <a:stretch>
            <a:fillRect/>
          </a:stretch>
        </p:blipFill>
        <p:spPr>
          <a:xfrm>
            <a:off x="9143999"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517696" y="3547229"/>
            <a:ext cx="5728097" cy="631150"/>
          </a:xfrm>
          <a:prstGeom prst="rect">
            <a:avLst/>
          </a:prstGeom>
          <a:noFill/>
          <a:ln/>
        </p:spPr>
        <p:txBody>
          <a:bodyPr wrap="none" rtlCol="0" anchor="t"/>
          <a:lstStyle/>
          <a:p>
            <a:pPr marL="0" indent="0">
              <a:lnSpc>
                <a:spcPts val="4970"/>
              </a:lnSpc>
              <a:buNone/>
            </a:pPr>
            <a:r>
              <a:rPr lang="en-US" sz="3976" dirty="0">
                <a:solidFill>
                  <a:srgbClr val="F5F0F0"/>
                </a:solidFill>
                <a:latin typeface="adonis-web" pitchFamily="34" charset="0"/>
                <a:ea typeface="adonis-web" pitchFamily="34" charset="-122"/>
                <a:cs typeface="adonis-web" pitchFamily="34" charset="-120"/>
              </a:rPr>
              <a:t>Future Research Directions</a:t>
            </a:r>
            <a:endParaRPr lang="en-US" sz="3976" dirty="0"/>
          </a:p>
        </p:txBody>
      </p:sp>
      <p:sp>
        <p:nvSpPr>
          <p:cNvPr id="6" name="Text 2"/>
          <p:cNvSpPr/>
          <p:nvPr/>
        </p:nvSpPr>
        <p:spPr>
          <a:xfrm>
            <a:off x="2517696" y="4511635"/>
            <a:ext cx="9594890" cy="999768"/>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Future research could explore the impact of external factors on flight frequencies, such as holidays and weather conditions. Additionally, analyzing delays and their causes could provide valuable insights into flight operations and pricing strategies.</a:t>
            </a:r>
            <a:endParaRPr lang="en-US" sz="1750" dirty="0"/>
          </a:p>
        </p:txBody>
      </p:sp>
      <p:sp>
        <p:nvSpPr>
          <p:cNvPr id="7" name="Shape 3"/>
          <p:cNvSpPr/>
          <p:nvPr/>
        </p:nvSpPr>
        <p:spPr>
          <a:xfrm>
            <a:off x="2517696" y="6011228"/>
            <a:ext cx="499943" cy="499943"/>
          </a:xfrm>
          <a:prstGeom prst="roundRect">
            <a:avLst>
              <a:gd name="adj" fmla="val 20000"/>
            </a:avLst>
          </a:prstGeom>
          <a:solidFill>
            <a:srgbClr val="003180"/>
          </a:solidFill>
          <a:ln w="7620">
            <a:solidFill>
              <a:srgbClr val="194A99"/>
            </a:solidFill>
            <a:prstDash val="solid"/>
          </a:ln>
        </p:spPr>
      </p:sp>
      <p:sp>
        <p:nvSpPr>
          <p:cNvPr id="8" name="Text 4"/>
          <p:cNvSpPr/>
          <p:nvPr/>
        </p:nvSpPr>
        <p:spPr>
          <a:xfrm>
            <a:off x="2684859" y="6109692"/>
            <a:ext cx="165497" cy="303014"/>
          </a:xfrm>
          <a:prstGeom prst="rect">
            <a:avLst/>
          </a:prstGeom>
          <a:noFill/>
          <a:ln/>
        </p:spPr>
        <p:txBody>
          <a:bodyPr wrap="none" rtlCol="0" anchor="t"/>
          <a:lstStyle/>
          <a:p>
            <a:pPr marL="0" indent="0" algn="ctr">
              <a:lnSpc>
                <a:spcPts val="2386"/>
              </a:lnSpc>
              <a:buNone/>
            </a:pPr>
            <a:r>
              <a:rPr lang="en-US" sz="2386" dirty="0">
                <a:solidFill>
                  <a:srgbClr val="E2E6E9"/>
                </a:solidFill>
                <a:latin typeface="adonis-web" pitchFamily="34" charset="0"/>
                <a:ea typeface="adonis-web" pitchFamily="34" charset="-122"/>
                <a:cs typeface="adonis-web" pitchFamily="34" charset="-120"/>
              </a:rPr>
              <a:t>1</a:t>
            </a:r>
            <a:endParaRPr lang="en-US" sz="2386" dirty="0"/>
          </a:p>
        </p:txBody>
      </p:sp>
      <p:sp>
        <p:nvSpPr>
          <p:cNvPr id="9" name="Text 5"/>
          <p:cNvSpPr/>
          <p:nvPr/>
        </p:nvSpPr>
        <p:spPr>
          <a:xfrm>
            <a:off x="3239810" y="6011228"/>
            <a:ext cx="2524958" cy="315635"/>
          </a:xfrm>
          <a:prstGeom prst="rect">
            <a:avLst/>
          </a:prstGeom>
          <a:noFill/>
          <a:ln/>
        </p:spPr>
        <p:txBody>
          <a:bodyPr wrap="none" rtlCol="0" anchor="t"/>
          <a:lstStyle/>
          <a:p>
            <a:pPr marL="0" indent="0">
              <a:lnSpc>
                <a:spcPts val="2485"/>
              </a:lnSpc>
              <a:buNone/>
            </a:pPr>
            <a:r>
              <a:rPr lang="en-US" sz="1988" dirty="0">
                <a:solidFill>
                  <a:srgbClr val="E2E6E9"/>
                </a:solidFill>
                <a:latin typeface="adonis-web" pitchFamily="34" charset="0"/>
                <a:ea typeface="adonis-web" pitchFamily="34" charset="-122"/>
                <a:cs typeface="adonis-web" pitchFamily="34" charset="-120"/>
              </a:rPr>
              <a:t>External Factors</a:t>
            </a:r>
            <a:endParaRPr lang="en-US" sz="1988" dirty="0"/>
          </a:p>
        </p:txBody>
      </p:sp>
      <p:sp>
        <p:nvSpPr>
          <p:cNvPr id="10" name="Text 6"/>
          <p:cNvSpPr/>
          <p:nvPr/>
        </p:nvSpPr>
        <p:spPr>
          <a:xfrm>
            <a:off x="3239810" y="6460093"/>
            <a:ext cx="3964305" cy="666512"/>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Investigate how holidays and weather affect flight frequencies and prices.</a:t>
            </a:r>
            <a:endParaRPr lang="en-US" sz="1750" dirty="0"/>
          </a:p>
        </p:txBody>
      </p:sp>
      <p:sp>
        <p:nvSpPr>
          <p:cNvPr id="11" name="Shape 7"/>
          <p:cNvSpPr/>
          <p:nvPr/>
        </p:nvSpPr>
        <p:spPr>
          <a:xfrm>
            <a:off x="7426285" y="6011228"/>
            <a:ext cx="499943" cy="499943"/>
          </a:xfrm>
          <a:prstGeom prst="roundRect">
            <a:avLst>
              <a:gd name="adj" fmla="val 20000"/>
            </a:avLst>
          </a:prstGeom>
          <a:solidFill>
            <a:srgbClr val="003180"/>
          </a:solidFill>
          <a:ln w="7620">
            <a:solidFill>
              <a:srgbClr val="194A99"/>
            </a:solidFill>
            <a:prstDash val="solid"/>
          </a:ln>
        </p:spPr>
      </p:sp>
      <p:sp>
        <p:nvSpPr>
          <p:cNvPr id="12" name="Text 8"/>
          <p:cNvSpPr/>
          <p:nvPr/>
        </p:nvSpPr>
        <p:spPr>
          <a:xfrm>
            <a:off x="7593449" y="6109692"/>
            <a:ext cx="165497" cy="303014"/>
          </a:xfrm>
          <a:prstGeom prst="rect">
            <a:avLst/>
          </a:prstGeom>
          <a:noFill/>
          <a:ln/>
        </p:spPr>
        <p:txBody>
          <a:bodyPr wrap="none" rtlCol="0" anchor="t"/>
          <a:lstStyle/>
          <a:p>
            <a:pPr marL="0" indent="0" algn="ctr">
              <a:lnSpc>
                <a:spcPts val="2386"/>
              </a:lnSpc>
              <a:buNone/>
            </a:pPr>
            <a:r>
              <a:rPr lang="en-US" sz="2386" dirty="0">
                <a:solidFill>
                  <a:srgbClr val="E2E6E9"/>
                </a:solidFill>
                <a:latin typeface="adonis-web" pitchFamily="34" charset="0"/>
                <a:ea typeface="adonis-web" pitchFamily="34" charset="-122"/>
                <a:cs typeface="adonis-web" pitchFamily="34" charset="-120"/>
              </a:rPr>
              <a:t>2</a:t>
            </a:r>
            <a:endParaRPr lang="en-US" sz="2386" dirty="0"/>
          </a:p>
        </p:txBody>
      </p:sp>
      <p:sp>
        <p:nvSpPr>
          <p:cNvPr id="13" name="Text 9"/>
          <p:cNvSpPr/>
          <p:nvPr/>
        </p:nvSpPr>
        <p:spPr>
          <a:xfrm>
            <a:off x="8148399" y="6011228"/>
            <a:ext cx="2524958" cy="315635"/>
          </a:xfrm>
          <a:prstGeom prst="rect">
            <a:avLst/>
          </a:prstGeom>
          <a:noFill/>
          <a:ln/>
        </p:spPr>
        <p:txBody>
          <a:bodyPr wrap="none" rtlCol="0" anchor="t"/>
          <a:lstStyle/>
          <a:p>
            <a:pPr marL="0" indent="0">
              <a:lnSpc>
                <a:spcPts val="2485"/>
              </a:lnSpc>
              <a:buNone/>
            </a:pPr>
            <a:r>
              <a:rPr lang="en-US" sz="1988" dirty="0">
                <a:solidFill>
                  <a:srgbClr val="E2E6E9"/>
                </a:solidFill>
                <a:latin typeface="adonis-web" pitchFamily="34" charset="0"/>
                <a:ea typeface="adonis-web" pitchFamily="34" charset="-122"/>
                <a:cs typeface="adonis-web" pitchFamily="34" charset="-120"/>
              </a:rPr>
              <a:t>Delay Analysis</a:t>
            </a:r>
            <a:endParaRPr lang="en-US" sz="1988" dirty="0"/>
          </a:p>
        </p:txBody>
      </p:sp>
      <p:sp>
        <p:nvSpPr>
          <p:cNvPr id="14" name="Text 10"/>
          <p:cNvSpPr/>
          <p:nvPr/>
        </p:nvSpPr>
        <p:spPr>
          <a:xfrm>
            <a:off x="8148399" y="6460093"/>
            <a:ext cx="3964305" cy="999768"/>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Analyze delays and their causes to understand their impact on flight operations and pricing.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163008"/>
            <a:ext cx="5049917" cy="631150"/>
          </a:xfrm>
          <a:prstGeom prst="rect">
            <a:avLst/>
          </a:prstGeom>
          <a:noFill/>
          <a:ln/>
        </p:spPr>
        <p:txBody>
          <a:bodyPr wrap="none" rtlCol="0" anchor="t"/>
          <a:lstStyle/>
          <a:p>
            <a:pPr marL="0" indent="0">
              <a:lnSpc>
                <a:spcPts val="4970"/>
              </a:lnSpc>
              <a:buNone/>
            </a:pPr>
            <a:r>
              <a:rPr lang="en-US" sz="3976" dirty="0">
                <a:solidFill>
                  <a:srgbClr val="F5F0F0"/>
                </a:solidFill>
                <a:latin typeface="adonis-web" pitchFamily="34" charset="0"/>
                <a:ea typeface="adonis-web" pitchFamily="34" charset="-122"/>
                <a:cs typeface="adonis-web" pitchFamily="34" charset="-120"/>
              </a:rPr>
              <a:t>Dataset Overview</a:t>
            </a:r>
            <a:endParaRPr lang="en-US" sz="3976" dirty="0"/>
          </a:p>
        </p:txBody>
      </p:sp>
      <p:sp>
        <p:nvSpPr>
          <p:cNvPr id="5" name="Text 2"/>
          <p:cNvSpPr/>
          <p:nvPr/>
        </p:nvSpPr>
        <p:spPr>
          <a:xfrm>
            <a:off x="2517696" y="3238500"/>
            <a:ext cx="9594890" cy="1333024"/>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The dataset used for this analysis comprises 10,683 records for training and 2,671 records for testing. It includes features such as Airline, Date_of_Journey, Source, Destination, Route, Dep_Time, Arrival_Time, Duration, Total_Stops, and Additional_Info. The target variable is Price, representing the ticket price.</a:t>
            </a:r>
            <a:endParaRPr lang="en-US" sz="1750" dirty="0"/>
          </a:p>
        </p:txBody>
      </p:sp>
      <p:sp>
        <p:nvSpPr>
          <p:cNvPr id="6" name="Shape 3"/>
          <p:cNvSpPr/>
          <p:nvPr/>
        </p:nvSpPr>
        <p:spPr>
          <a:xfrm>
            <a:off x="2517696" y="4821436"/>
            <a:ext cx="9594890" cy="1245156"/>
          </a:xfrm>
          <a:prstGeom prst="roundRect">
            <a:avLst>
              <a:gd name="adj" fmla="val 8030"/>
            </a:avLst>
          </a:prstGeom>
          <a:noFill/>
          <a:ln w="7620">
            <a:solidFill>
              <a:srgbClr val="FFFFFF">
                <a:alpha val="24000"/>
              </a:srgbClr>
            </a:solidFill>
            <a:prstDash val="solid"/>
          </a:ln>
        </p:spPr>
      </p:sp>
      <p:sp>
        <p:nvSpPr>
          <p:cNvPr id="7" name="Shape 4"/>
          <p:cNvSpPr/>
          <p:nvPr/>
        </p:nvSpPr>
        <p:spPr>
          <a:xfrm>
            <a:off x="2525316" y="4829056"/>
            <a:ext cx="9579650" cy="614958"/>
          </a:xfrm>
          <a:prstGeom prst="rect">
            <a:avLst/>
          </a:prstGeom>
          <a:solidFill>
            <a:srgbClr val="FFFFFF">
              <a:alpha val="4000"/>
            </a:srgbClr>
          </a:solidFill>
          <a:ln/>
        </p:spPr>
      </p:sp>
      <p:sp>
        <p:nvSpPr>
          <p:cNvPr id="8" name="Text 5"/>
          <p:cNvSpPr/>
          <p:nvPr/>
        </p:nvSpPr>
        <p:spPr>
          <a:xfrm>
            <a:off x="2747605" y="4969907"/>
            <a:ext cx="4341614" cy="333256"/>
          </a:xfrm>
          <a:prstGeom prst="rect">
            <a:avLst/>
          </a:prstGeom>
          <a:noFill/>
          <a:ln/>
        </p:spPr>
        <p:txBody>
          <a:bodyPr wrap="non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Training Set</a:t>
            </a:r>
            <a:endParaRPr lang="en-US" sz="1750" dirty="0"/>
          </a:p>
        </p:txBody>
      </p:sp>
      <p:sp>
        <p:nvSpPr>
          <p:cNvPr id="9" name="Text 6"/>
          <p:cNvSpPr/>
          <p:nvPr/>
        </p:nvSpPr>
        <p:spPr>
          <a:xfrm>
            <a:off x="7541181" y="4969907"/>
            <a:ext cx="4341614" cy="333256"/>
          </a:xfrm>
          <a:prstGeom prst="rect">
            <a:avLst/>
          </a:prstGeom>
          <a:noFill/>
          <a:ln/>
        </p:spPr>
        <p:txBody>
          <a:bodyPr wrap="non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10683</a:t>
            </a:r>
            <a:endParaRPr lang="en-US" sz="1750" dirty="0"/>
          </a:p>
        </p:txBody>
      </p:sp>
      <p:sp>
        <p:nvSpPr>
          <p:cNvPr id="10" name="Shape 7"/>
          <p:cNvSpPr/>
          <p:nvPr/>
        </p:nvSpPr>
        <p:spPr>
          <a:xfrm>
            <a:off x="2525316" y="5444014"/>
            <a:ext cx="9579650" cy="614958"/>
          </a:xfrm>
          <a:prstGeom prst="rect">
            <a:avLst/>
          </a:prstGeom>
          <a:solidFill>
            <a:srgbClr val="000000">
              <a:alpha val="4000"/>
            </a:srgbClr>
          </a:solidFill>
          <a:ln/>
        </p:spPr>
      </p:sp>
      <p:sp>
        <p:nvSpPr>
          <p:cNvPr id="11" name="Text 8"/>
          <p:cNvSpPr/>
          <p:nvPr/>
        </p:nvSpPr>
        <p:spPr>
          <a:xfrm>
            <a:off x="2747605" y="5584865"/>
            <a:ext cx="4341614" cy="333256"/>
          </a:xfrm>
          <a:prstGeom prst="rect">
            <a:avLst/>
          </a:prstGeom>
          <a:noFill/>
          <a:ln/>
        </p:spPr>
        <p:txBody>
          <a:bodyPr wrap="non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Test Set</a:t>
            </a:r>
            <a:endParaRPr lang="en-US" sz="1750" dirty="0"/>
          </a:p>
        </p:txBody>
      </p:sp>
      <p:sp>
        <p:nvSpPr>
          <p:cNvPr id="12" name="Text 9"/>
          <p:cNvSpPr/>
          <p:nvPr/>
        </p:nvSpPr>
        <p:spPr>
          <a:xfrm>
            <a:off x="7541181" y="5584865"/>
            <a:ext cx="4341614" cy="333256"/>
          </a:xfrm>
          <a:prstGeom prst="rect">
            <a:avLst/>
          </a:prstGeom>
          <a:noFill/>
          <a:ln/>
        </p:spPr>
        <p:txBody>
          <a:bodyPr wrap="non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2671</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2213729"/>
          </a:xfrm>
          <a:prstGeom prst="rect">
            <a:avLst/>
          </a:prstGeom>
        </p:spPr>
      </p:pic>
      <p:sp>
        <p:nvSpPr>
          <p:cNvPr id="5" name="Text 1"/>
          <p:cNvSpPr/>
          <p:nvPr/>
        </p:nvSpPr>
        <p:spPr>
          <a:xfrm>
            <a:off x="3491389" y="2700695"/>
            <a:ext cx="4025027" cy="503158"/>
          </a:xfrm>
          <a:prstGeom prst="rect">
            <a:avLst/>
          </a:prstGeom>
          <a:noFill/>
          <a:ln/>
        </p:spPr>
        <p:txBody>
          <a:bodyPr wrap="none" rtlCol="0" anchor="t"/>
          <a:lstStyle/>
          <a:p>
            <a:pPr marL="0" indent="0">
              <a:lnSpc>
                <a:spcPts val="3962"/>
              </a:lnSpc>
              <a:buNone/>
            </a:pPr>
            <a:r>
              <a:rPr lang="en-US" sz="3169" dirty="0">
                <a:solidFill>
                  <a:srgbClr val="F5F0F0"/>
                </a:solidFill>
                <a:latin typeface="adonis-web" pitchFamily="34" charset="0"/>
                <a:ea typeface="adonis-web" pitchFamily="34" charset="-122"/>
                <a:cs typeface="adonis-web" pitchFamily="34" charset="-120"/>
              </a:rPr>
              <a:t>Data Preprocessing</a:t>
            </a:r>
            <a:endParaRPr lang="en-US" sz="3169" dirty="0"/>
          </a:p>
        </p:txBody>
      </p:sp>
      <p:sp>
        <p:nvSpPr>
          <p:cNvPr id="6" name="Text 2"/>
          <p:cNvSpPr/>
          <p:nvPr/>
        </p:nvSpPr>
        <p:spPr>
          <a:xfrm>
            <a:off x="3491389" y="3469481"/>
            <a:ext cx="7647623" cy="1062038"/>
          </a:xfrm>
          <a:prstGeom prst="rect">
            <a:avLst/>
          </a:prstGeom>
          <a:noFill/>
          <a:ln/>
        </p:spPr>
        <p:txBody>
          <a:bodyPr wrap="square" rtlCol="0" anchor="t"/>
          <a:lstStyle/>
          <a:p>
            <a:pPr marL="0" indent="0">
              <a:lnSpc>
                <a:spcPts val="2092"/>
              </a:lnSpc>
              <a:buNone/>
            </a:pPr>
            <a:r>
              <a:rPr lang="en-US" sz="1395" dirty="0">
                <a:solidFill>
                  <a:srgbClr val="E2E6E9"/>
                </a:solidFill>
                <a:latin typeface="adonis-web" pitchFamily="34" charset="0"/>
                <a:ea typeface="adonis-web" pitchFamily="34" charset="-122"/>
                <a:cs typeface="adonis-web" pitchFamily="34" charset="-120"/>
              </a:rPr>
              <a:t>The initial step involved data loading using pandas. Subsequently, data cleaning and feature engineering were performed. Date and time features were extracted and converted into separate columns, such as Day, Month, Year, Dep_hour, Dep_min, Arrival_hour, and Arrival_min. Duration was parsed to extract hours and minutes.</a:t>
            </a:r>
            <a:endParaRPr lang="en-US" sz="1395" dirty="0"/>
          </a:p>
        </p:txBody>
      </p:sp>
      <p:sp>
        <p:nvSpPr>
          <p:cNvPr id="7" name="Shape 3"/>
          <p:cNvSpPr/>
          <p:nvPr/>
        </p:nvSpPr>
        <p:spPr>
          <a:xfrm>
            <a:off x="3491389" y="4996339"/>
            <a:ext cx="7647623" cy="35362"/>
          </a:xfrm>
          <a:prstGeom prst="roundRect">
            <a:avLst>
              <a:gd name="adj" fmla="val 225373"/>
            </a:avLst>
          </a:prstGeom>
          <a:solidFill>
            <a:srgbClr val="194A99"/>
          </a:solidFill>
          <a:ln/>
        </p:spPr>
      </p:sp>
      <p:sp>
        <p:nvSpPr>
          <p:cNvPr id="8" name="Shape 4"/>
          <p:cNvSpPr/>
          <p:nvPr/>
        </p:nvSpPr>
        <p:spPr>
          <a:xfrm>
            <a:off x="4689217" y="4996339"/>
            <a:ext cx="35362" cy="619839"/>
          </a:xfrm>
          <a:prstGeom prst="roundRect">
            <a:avLst>
              <a:gd name="adj" fmla="val 225373"/>
            </a:avLst>
          </a:prstGeom>
          <a:solidFill>
            <a:srgbClr val="194A99"/>
          </a:solidFill>
          <a:ln/>
        </p:spPr>
      </p:sp>
      <p:sp>
        <p:nvSpPr>
          <p:cNvPr id="9" name="Shape 5"/>
          <p:cNvSpPr/>
          <p:nvPr/>
        </p:nvSpPr>
        <p:spPr>
          <a:xfrm>
            <a:off x="4507706" y="4797147"/>
            <a:ext cx="398383" cy="398383"/>
          </a:xfrm>
          <a:prstGeom prst="roundRect">
            <a:avLst>
              <a:gd name="adj" fmla="val 20005"/>
            </a:avLst>
          </a:prstGeom>
          <a:solidFill>
            <a:srgbClr val="003180"/>
          </a:solidFill>
          <a:ln w="7620">
            <a:solidFill>
              <a:srgbClr val="194A99"/>
            </a:solidFill>
            <a:prstDash val="solid"/>
          </a:ln>
        </p:spPr>
      </p:sp>
      <p:sp>
        <p:nvSpPr>
          <p:cNvPr id="10" name="Text 6"/>
          <p:cNvSpPr/>
          <p:nvPr/>
        </p:nvSpPr>
        <p:spPr>
          <a:xfrm>
            <a:off x="4640937" y="4875609"/>
            <a:ext cx="131921" cy="241459"/>
          </a:xfrm>
          <a:prstGeom prst="rect">
            <a:avLst/>
          </a:prstGeom>
          <a:noFill/>
          <a:ln/>
        </p:spPr>
        <p:txBody>
          <a:bodyPr wrap="none" rtlCol="0" anchor="t"/>
          <a:lstStyle/>
          <a:p>
            <a:pPr marL="0" indent="0" algn="ctr">
              <a:lnSpc>
                <a:spcPts val="1902"/>
              </a:lnSpc>
              <a:buNone/>
            </a:pPr>
            <a:r>
              <a:rPr lang="en-US" sz="1902" dirty="0">
                <a:solidFill>
                  <a:srgbClr val="E2E6E9"/>
                </a:solidFill>
                <a:latin typeface="adonis-web" pitchFamily="34" charset="0"/>
                <a:ea typeface="adonis-web" pitchFamily="34" charset="-122"/>
                <a:cs typeface="adonis-web" pitchFamily="34" charset="-120"/>
              </a:rPr>
              <a:t>1</a:t>
            </a:r>
            <a:endParaRPr lang="en-US" sz="1902" dirty="0"/>
          </a:p>
        </p:txBody>
      </p:sp>
      <p:sp>
        <p:nvSpPr>
          <p:cNvPr id="11" name="Text 7"/>
          <p:cNvSpPr/>
          <p:nvPr/>
        </p:nvSpPr>
        <p:spPr>
          <a:xfrm>
            <a:off x="3700701" y="5793224"/>
            <a:ext cx="2012513" cy="251460"/>
          </a:xfrm>
          <a:prstGeom prst="rect">
            <a:avLst/>
          </a:prstGeom>
          <a:noFill/>
          <a:ln/>
        </p:spPr>
        <p:txBody>
          <a:bodyPr wrap="none" rtlCol="0" anchor="t"/>
          <a:lstStyle/>
          <a:p>
            <a:pPr marL="0" indent="0" algn="ctr">
              <a:lnSpc>
                <a:spcPts val="1981"/>
              </a:lnSpc>
              <a:buNone/>
            </a:pPr>
            <a:r>
              <a:rPr lang="en-US" sz="1585" dirty="0">
                <a:solidFill>
                  <a:srgbClr val="E2E6E9"/>
                </a:solidFill>
                <a:latin typeface="adonis-web" pitchFamily="34" charset="0"/>
                <a:ea typeface="adonis-web" pitchFamily="34" charset="-122"/>
                <a:cs typeface="adonis-web" pitchFamily="34" charset="-120"/>
              </a:rPr>
              <a:t>Data Loading</a:t>
            </a:r>
            <a:endParaRPr lang="en-US" sz="1585" dirty="0"/>
          </a:p>
        </p:txBody>
      </p:sp>
      <p:sp>
        <p:nvSpPr>
          <p:cNvPr id="12" name="Text 8"/>
          <p:cNvSpPr/>
          <p:nvPr/>
        </p:nvSpPr>
        <p:spPr>
          <a:xfrm>
            <a:off x="3668435" y="6150888"/>
            <a:ext cx="2077045" cy="531019"/>
          </a:xfrm>
          <a:prstGeom prst="rect">
            <a:avLst/>
          </a:prstGeom>
          <a:noFill/>
          <a:ln/>
        </p:spPr>
        <p:txBody>
          <a:bodyPr wrap="square" rtlCol="0" anchor="t"/>
          <a:lstStyle/>
          <a:p>
            <a:pPr marL="0" indent="0" algn="ctr">
              <a:lnSpc>
                <a:spcPts val="2092"/>
              </a:lnSpc>
              <a:buNone/>
            </a:pPr>
            <a:r>
              <a:rPr lang="en-US" sz="1395" dirty="0">
                <a:solidFill>
                  <a:srgbClr val="E2E6E9"/>
                </a:solidFill>
                <a:latin typeface="adonis-web" pitchFamily="34" charset="0"/>
                <a:ea typeface="adonis-web" pitchFamily="34" charset="-122"/>
                <a:cs typeface="adonis-web" pitchFamily="34" charset="-120"/>
              </a:rPr>
              <a:t>The dataset was loaded using pandas.</a:t>
            </a:r>
            <a:endParaRPr lang="en-US" sz="1395" dirty="0"/>
          </a:p>
        </p:txBody>
      </p:sp>
      <p:sp>
        <p:nvSpPr>
          <p:cNvPr id="13" name="Shape 9"/>
          <p:cNvSpPr/>
          <p:nvPr/>
        </p:nvSpPr>
        <p:spPr>
          <a:xfrm>
            <a:off x="7297400" y="4996339"/>
            <a:ext cx="35362" cy="619839"/>
          </a:xfrm>
          <a:prstGeom prst="roundRect">
            <a:avLst>
              <a:gd name="adj" fmla="val 225373"/>
            </a:avLst>
          </a:prstGeom>
          <a:solidFill>
            <a:srgbClr val="194A99"/>
          </a:solidFill>
          <a:ln/>
        </p:spPr>
      </p:sp>
      <p:sp>
        <p:nvSpPr>
          <p:cNvPr id="14" name="Shape 10"/>
          <p:cNvSpPr/>
          <p:nvPr/>
        </p:nvSpPr>
        <p:spPr>
          <a:xfrm>
            <a:off x="7115889" y="4797147"/>
            <a:ext cx="398383" cy="398383"/>
          </a:xfrm>
          <a:prstGeom prst="roundRect">
            <a:avLst>
              <a:gd name="adj" fmla="val 20005"/>
            </a:avLst>
          </a:prstGeom>
          <a:solidFill>
            <a:srgbClr val="003180"/>
          </a:solidFill>
          <a:ln w="7620">
            <a:solidFill>
              <a:srgbClr val="194A99"/>
            </a:solidFill>
            <a:prstDash val="solid"/>
          </a:ln>
        </p:spPr>
      </p:sp>
      <p:sp>
        <p:nvSpPr>
          <p:cNvPr id="15" name="Text 11"/>
          <p:cNvSpPr/>
          <p:nvPr/>
        </p:nvSpPr>
        <p:spPr>
          <a:xfrm>
            <a:off x="7249120" y="4875609"/>
            <a:ext cx="131921" cy="241459"/>
          </a:xfrm>
          <a:prstGeom prst="rect">
            <a:avLst/>
          </a:prstGeom>
          <a:noFill/>
          <a:ln/>
        </p:spPr>
        <p:txBody>
          <a:bodyPr wrap="none" rtlCol="0" anchor="t"/>
          <a:lstStyle/>
          <a:p>
            <a:pPr marL="0" indent="0" algn="ctr">
              <a:lnSpc>
                <a:spcPts val="1902"/>
              </a:lnSpc>
              <a:buNone/>
            </a:pPr>
            <a:r>
              <a:rPr lang="en-US" sz="1902" dirty="0">
                <a:solidFill>
                  <a:srgbClr val="E2E6E9"/>
                </a:solidFill>
                <a:latin typeface="adonis-web" pitchFamily="34" charset="0"/>
                <a:ea typeface="adonis-web" pitchFamily="34" charset="-122"/>
                <a:cs typeface="adonis-web" pitchFamily="34" charset="-120"/>
              </a:rPr>
              <a:t>2</a:t>
            </a:r>
            <a:endParaRPr lang="en-US" sz="1902" dirty="0"/>
          </a:p>
        </p:txBody>
      </p:sp>
      <p:sp>
        <p:nvSpPr>
          <p:cNvPr id="16" name="Text 12"/>
          <p:cNvSpPr/>
          <p:nvPr/>
        </p:nvSpPr>
        <p:spPr>
          <a:xfrm>
            <a:off x="6308884" y="5793224"/>
            <a:ext cx="2012513" cy="251460"/>
          </a:xfrm>
          <a:prstGeom prst="rect">
            <a:avLst/>
          </a:prstGeom>
          <a:noFill/>
          <a:ln/>
        </p:spPr>
        <p:txBody>
          <a:bodyPr wrap="none" rtlCol="0" anchor="t"/>
          <a:lstStyle/>
          <a:p>
            <a:pPr marL="0" indent="0" algn="ctr">
              <a:lnSpc>
                <a:spcPts val="1981"/>
              </a:lnSpc>
              <a:buNone/>
            </a:pPr>
            <a:r>
              <a:rPr lang="en-US" sz="1585" dirty="0">
                <a:solidFill>
                  <a:srgbClr val="E2E6E9"/>
                </a:solidFill>
                <a:latin typeface="adonis-web" pitchFamily="34" charset="0"/>
                <a:ea typeface="adonis-web" pitchFamily="34" charset="-122"/>
                <a:cs typeface="adonis-web" pitchFamily="34" charset="-120"/>
              </a:rPr>
              <a:t>Data Cleaning</a:t>
            </a:r>
            <a:endParaRPr lang="en-US" sz="1585" dirty="0"/>
          </a:p>
        </p:txBody>
      </p:sp>
      <p:sp>
        <p:nvSpPr>
          <p:cNvPr id="17" name="Text 13"/>
          <p:cNvSpPr/>
          <p:nvPr/>
        </p:nvSpPr>
        <p:spPr>
          <a:xfrm>
            <a:off x="6276618" y="6150888"/>
            <a:ext cx="2077045" cy="796528"/>
          </a:xfrm>
          <a:prstGeom prst="rect">
            <a:avLst/>
          </a:prstGeom>
          <a:noFill/>
          <a:ln/>
        </p:spPr>
        <p:txBody>
          <a:bodyPr wrap="square" rtlCol="0" anchor="t"/>
          <a:lstStyle/>
          <a:p>
            <a:pPr marL="0" indent="0" algn="ctr">
              <a:lnSpc>
                <a:spcPts val="2092"/>
              </a:lnSpc>
              <a:buNone/>
            </a:pPr>
            <a:r>
              <a:rPr lang="en-US" sz="1395" dirty="0">
                <a:solidFill>
                  <a:srgbClr val="E2E6E9"/>
                </a:solidFill>
                <a:latin typeface="adonis-web" pitchFamily="34" charset="0"/>
                <a:ea typeface="adonis-web" pitchFamily="34" charset="-122"/>
                <a:cs typeface="adonis-web" pitchFamily="34" charset="-120"/>
              </a:rPr>
              <a:t>Duplicates were removed and missing values were handled.</a:t>
            </a:r>
            <a:endParaRPr lang="en-US" sz="1395" dirty="0"/>
          </a:p>
        </p:txBody>
      </p:sp>
      <p:sp>
        <p:nvSpPr>
          <p:cNvPr id="18" name="Shape 14"/>
          <p:cNvSpPr/>
          <p:nvPr/>
        </p:nvSpPr>
        <p:spPr>
          <a:xfrm>
            <a:off x="9905702" y="4996339"/>
            <a:ext cx="35362" cy="619839"/>
          </a:xfrm>
          <a:prstGeom prst="roundRect">
            <a:avLst>
              <a:gd name="adj" fmla="val 225373"/>
            </a:avLst>
          </a:prstGeom>
          <a:solidFill>
            <a:srgbClr val="194A99"/>
          </a:solidFill>
          <a:ln/>
        </p:spPr>
      </p:sp>
      <p:sp>
        <p:nvSpPr>
          <p:cNvPr id="19" name="Shape 15"/>
          <p:cNvSpPr/>
          <p:nvPr/>
        </p:nvSpPr>
        <p:spPr>
          <a:xfrm>
            <a:off x="9724192" y="4797147"/>
            <a:ext cx="398383" cy="398383"/>
          </a:xfrm>
          <a:prstGeom prst="roundRect">
            <a:avLst>
              <a:gd name="adj" fmla="val 20005"/>
            </a:avLst>
          </a:prstGeom>
          <a:solidFill>
            <a:srgbClr val="003180"/>
          </a:solidFill>
          <a:ln w="7620">
            <a:solidFill>
              <a:srgbClr val="194A99"/>
            </a:solidFill>
            <a:prstDash val="solid"/>
          </a:ln>
        </p:spPr>
      </p:sp>
      <p:sp>
        <p:nvSpPr>
          <p:cNvPr id="20" name="Text 16"/>
          <p:cNvSpPr/>
          <p:nvPr/>
        </p:nvSpPr>
        <p:spPr>
          <a:xfrm>
            <a:off x="9857423" y="4875609"/>
            <a:ext cx="131921" cy="241459"/>
          </a:xfrm>
          <a:prstGeom prst="rect">
            <a:avLst/>
          </a:prstGeom>
          <a:noFill/>
          <a:ln/>
        </p:spPr>
        <p:txBody>
          <a:bodyPr wrap="none" rtlCol="0" anchor="t"/>
          <a:lstStyle/>
          <a:p>
            <a:pPr marL="0" indent="0" algn="ctr">
              <a:lnSpc>
                <a:spcPts val="1902"/>
              </a:lnSpc>
              <a:buNone/>
            </a:pPr>
            <a:r>
              <a:rPr lang="en-US" sz="1902" dirty="0">
                <a:solidFill>
                  <a:srgbClr val="E2E6E9"/>
                </a:solidFill>
                <a:latin typeface="adonis-web" pitchFamily="34" charset="0"/>
                <a:ea typeface="adonis-web" pitchFamily="34" charset="-122"/>
                <a:cs typeface="adonis-web" pitchFamily="34" charset="-120"/>
              </a:rPr>
              <a:t>3</a:t>
            </a:r>
            <a:endParaRPr lang="en-US" sz="1902" dirty="0"/>
          </a:p>
        </p:txBody>
      </p:sp>
      <p:sp>
        <p:nvSpPr>
          <p:cNvPr id="21" name="Text 17"/>
          <p:cNvSpPr/>
          <p:nvPr/>
        </p:nvSpPr>
        <p:spPr>
          <a:xfrm>
            <a:off x="8917067" y="5793224"/>
            <a:ext cx="2012513" cy="251460"/>
          </a:xfrm>
          <a:prstGeom prst="rect">
            <a:avLst/>
          </a:prstGeom>
          <a:noFill/>
          <a:ln/>
        </p:spPr>
        <p:txBody>
          <a:bodyPr wrap="none" rtlCol="0" anchor="t"/>
          <a:lstStyle/>
          <a:p>
            <a:pPr marL="0" indent="0" algn="ctr">
              <a:lnSpc>
                <a:spcPts val="1981"/>
              </a:lnSpc>
              <a:buNone/>
            </a:pPr>
            <a:r>
              <a:rPr lang="en-US" sz="1585" dirty="0">
                <a:solidFill>
                  <a:srgbClr val="E2E6E9"/>
                </a:solidFill>
                <a:latin typeface="adonis-web" pitchFamily="34" charset="0"/>
                <a:ea typeface="adonis-web" pitchFamily="34" charset="-122"/>
                <a:cs typeface="adonis-web" pitchFamily="34" charset="-120"/>
              </a:rPr>
              <a:t>Feature Engineering</a:t>
            </a:r>
            <a:endParaRPr lang="en-US" sz="1585" dirty="0"/>
          </a:p>
        </p:txBody>
      </p:sp>
      <p:sp>
        <p:nvSpPr>
          <p:cNvPr id="22" name="Text 18"/>
          <p:cNvSpPr/>
          <p:nvPr/>
        </p:nvSpPr>
        <p:spPr>
          <a:xfrm>
            <a:off x="8884801" y="6150888"/>
            <a:ext cx="2077164" cy="1593056"/>
          </a:xfrm>
          <a:prstGeom prst="rect">
            <a:avLst/>
          </a:prstGeom>
          <a:noFill/>
          <a:ln/>
        </p:spPr>
        <p:txBody>
          <a:bodyPr wrap="square" rtlCol="0" anchor="t"/>
          <a:lstStyle/>
          <a:p>
            <a:pPr marL="0" indent="0" algn="ctr">
              <a:lnSpc>
                <a:spcPts val="2092"/>
              </a:lnSpc>
              <a:buNone/>
            </a:pPr>
            <a:r>
              <a:rPr lang="en-US" sz="1395" dirty="0">
                <a:solidFill>
                  <a:srgbClr val="E2E6E9"/>
                </a:solidFill>
                <a:latin typeface="adonis-web" pitchFamily="34" charset="0"/>
                <a:ea typeface="adonis-web" pitchFamily="34" charset="-122"/>
                <a:cs typeface="adonis-web" pitchFamily="34" charset="-120"/>
              </a:rPr>
              <a:t>New features were created from existing columns, such as Day, Month, Year, Dep_hour, Dep_min, Arrival_hour, Arrival_min, and Duration.</a:t>
            </a:r>
            <a:endParaRPr lang="en-US" sz="139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805702"/>
            <a:ext cx="6105882" cy="631150"/>
          </a:xfrm>
          <a:prstGeom prst="rect">
            <a:avLst/>
          </a:prstGeom>
          <a:noFill/>
          <a:ln/>
        </p:spPr>
        <p:txBody>
          <a:bodyPr wrap="none" rtlCol="0" anchor="t"/>
          <a:lstStyle/>
          <a:p>
            <a:pPr marL="0" indent="0">
              <a:lnSpc>
                <a:spcPts val="4970"/>
              </a:lnSpc>
              <a:buNone/>
            </a:pPr>
            <a:r>
              <a:rPr lang="en-US" sz="3976" dirty="0">
                <a:solidFill>
                  <a:srgbClr val="F5F0F0"/>
                </a:solidFill>
                <a:latin typeface="adonis-web" pitchFamily="34" charset="0"/>
                <a:ea typeface="adonis-web" pitchFamily="34" charset="-122"/>
                <a:cs typeface="adonis-web" pitchFamily="34" charset="-120"/>
              </a:rPr>
              <a:t>Categorical Feature Handling</a:t>
            </a:r>
            <a:endParaRPr lang="en-US" sz="3976" dirty="0"/>
          </a:p>
        </p:txBody>
      </p:sp>
      <p:sp>
        <p:nvSpPr>
          <p:cNvPr id="5" name="Text 2"/>
          <p:cNvSpPr/>
          <p:nvPr/>
        </p:nvSpPr>
        <p:spPr>
          <a:xfrm>
            <a:off x="2517696" y="2881193"/>
            <a:ext cx="9594890" cy="999768"/>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Categorical features like Airline, Source, and Destination were converted into numerical variables using one-hot encoding. This process creates separate binary columns for each unique category, representing the presence or absence of that category for a particular flight.</a:t>
            </a:r>
            <a:endParaRPr lang="en-US" sz="1750" dirty="0"/>
          </a:p>
        </p:txBody>
      </p:sp>
      <p:sp>
        <p:nvSpPr>
          <p:cNvPr id="6" name="Text 3"/>
          <p:cNvSpPr/>
          <p:nvPr/>
        </p:nvSpPr>
        <p:spPr>
          <a:xfrm>
            <a:off x="2517696" y="4353044"/>
            <a:ext cx="2524958" cy="315635"/>
          </a:xfrm>
          <a:prstGeom prst="rect">
            <a:avLst/>
          </a:prstGeom>
          <a:noFill/>
          <a:ln/>
        </p:spPr>
        <p:txBody>
          <a:bodyPr wrap="none" rtlCol="0" anchor="t"/>
          <a:lstStyle/>
          <a:p>
            <a:pPr marL="0" indent="0">
              <a:lnSpc>
                <a:spcPts val="2485"/>
              </a:lnSpc>
              <a:buNone/>
            </a:pPr>
            <a:r>
              <a:rPr lang="en-US" sz="1988" dirty="0">
                <a:solidFill>
                  <a:srgbClr val="F5F0F0"/>
                </a:solidFill>
                <a:latin typeface="adonis-web" pitchFamily="34" charset="0"/>
                <a:ea typeface="adonis-web" pitchFamily="34" charset="-122"/>
                <a:cs typeface="adonis-web" pitchFamily="34" charset="-120"/>
              </a:rPr>
              <a:t>Airline</a:t>
            </a:r>
            <a:endParaRPr lang="en-US" sz="1988" dirty="0"/>
          </a:p>
        </p:txBody>
      </p:sp>
      <p:sp>
        <p:nvSpPr>
          <p:cNvPr id="7" name="Text 4"/>
          <p:cNvSpPr/>
          <p:nvPr/>
        </p:nvSpPr>
        <p:spPr>
          <a:xfrm>
            <a:off x="2517696" y="4890849"/>
            <a:ext cx="2836545" cy="1333024"/>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Jet Airways, IndiGo, Air India, SpiceJet, Vistara, GoAir, Multiple carriers, Air Asia, Trujet</a:t>
            </a:r>
            <a:endParaRPr lang="en-US" sz="1750" dirty="0"/>
          </a:p>
        </p:txBody>
      </p:sp>
      <p:sp>
        <p:nvSpPr>
          <p:cNvPr id="8" name="Text 5"/>
          <p:cNvSpPr/>
          <p:nvPr/>
        </p:nvSpPr>
        <p:spPr>
          <a:xfrm>
            <a:off x="5903833" y="4353044"/>
            <a:ext cx="2524958" cy="315635"/>
          </a:xfrm>
          <a:prstGeom prst="rect">
            <a:avLst/>
          </a:prstGeom>
          <a:noFill/>
          <a:ln/>
        </p:spPr>
        <p:txBody>
          <a:bodyPr wrap="none" rtlCol="0" anchor="t"/>
          <a:lstStyle/>
          <a:p>
            <a:pPr marL="0" indent="0">
              <a:lnSpc>
                <a:spcPts val="2485"/>
              </a:lnSpc>
              <a:buNone/>
            </a:pPr>
            <a:r>
              <a:rPr lang="en-US" sz="1988" dirty="0">
                <a:solidFill>
                  <a:srgbClr val="F5F0F0"/>
                </a:solidFill>
                <a:latin typeface="adonis-web" pitchFamily="34" charset="0"/>
                <a:ea typeface="adonis-web" pitchFamily="34" charset="-122"/>
                <a:cs typeface="adonis-web" pitchFamily="34" charset="-120"/>
              </a:rPr>
              <a:t>Source</a:t>
            </a:r>
            <a:endParaRPr lang="en-US" sz="1988" dirty="0"/>
          </a:p>
        </p:txBody>
      </p:sp>
      <p:sp>
        <p:nvSpPr>
          <p:cNvPr id="9" name="Text 6"/>
          <p:cNvSpPr/>
          <p:nvPr/>
        </p:nvSpPr>
        <p:spPr>
          <a:xfrm>
            <a:off x="5903833" y="4890849"/>
            <a:ext cx="2836545" cy="666512"/>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Delhi, Kolkata, Bangalore, Mumbai, Chennai</a:t>
            </a:r>
            <a:endParaRPr lang="en-US" sz="1750" dirty="0"/>
          </a:p>
        </p:txBody>
      </p:sp>
      <p:sp>
        <p:nvSpPr>
          <p:cNvPr id="10" name="Text 7"/>
          <p:cNvSpPr/>
          <p:nvPr/>
        </p:nvSpPr>
        <p:spPr>
          <a:xfrm>
            <a:off x="9289971" y="4353044"/>
            <a:ext cx="2524958" cy="315635"/>
          </a:xfrm>
          <a:prstGeom prst="rect">
            <a:avLst/>
          </a:prstGeom>
          <a:noFill/>
          <a:ln/>
        </p:spPr>
        <p:txBody>
          <a:bodyPr wrap="none" rtlCol="0" anchor="t"/>
          <a:lstStyle/>
          <a:p>
            <a:pPr marL="0" indent="0">
              <a:lnSpc>
                <a:spcPts val="2485"/>
              </a:lnSpc>
              <a:buNone/>
            </a:pPr>
            <a:r>
              <a:rPr lang="en-US" sz="1988" dirty="0">
                <a:solidFill>
                  <a:srgbClr val="F5F0F0"/>
                </a:solidFill>
                <a:latin typeface="adonis-web" pitchFamily="34" charset="0"/>
                <a:ea typeface="adonis-web" pitchFamily="34" charset="-122"/>
                <a:cs typeface="adonis-web" pitchFamily="34" charset="-120"/>
              </a:rPr>
              <a:t>Destination</a:t>
            </a:r>
            <a:endParaRPr lang="en-US" sz="1988" dirty="0"/>
          </a:p>
        </p:txBody>
      </p:sp>
      <p:sp>
        <p:nvSpPr>
          <p:cNvPr id="11" name="Text 8"/>
          <p:cNvSpPr/>
          <p:nvPr/>
        </p:nvSpPr>
        <p:spPr>
          <a:xfrm>
            <a:off x="9289971" y="4890849"/>
            <a:ext cx="2836545" cy="999768"/>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Cochin, Banglore, Delhi, New Delhi, Hyderabad, Kolkata, Mumbai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833199" y="1531382"/>
            <a:ext cx="5049917" cy="631150"/>
          </a:xfrm>
          <a:prstGeom prst="rect">
            <a:avLst/>
          </a:prstGeom>
          <a:noFill/>
          <a:ln/>
        </p:spPr>
        <p:txBody>
          <a:bodyPr wrap="none" rtlCol="0" anchor="t"/>
          <a:lstStyle/>
          <a:p>
            <a:pPr marL="0" indent="0">
              <a:lnSpc>
                <a:spcPts val="4970"/>
              </a:lnSpc>
              <a:buNone/>
            </a:pPr>
            <a:r>
              <a:rPr lang="en-US" sz="3976" dirty="0">
                <a:solidFill>
                  <a:srgbClr val="F5F0F0"/>
                </a:solidFill>
                <a:latin typeface="adonis-web" pitchFamily="34" charset="0"/>
                <a:ea typeface="adonis-web" pitchFamily="34" charset="-122"/>
                <a:cs typeface="adonis-web" pitchFamily="34" charset="-120"/>
              </a:rPr>
              <a:t>Feature Importance</a:t>
            </a:r>
            <a:endParaRPr lang="en-US" sz="3976" dirty="0"/>
          </a:p>
        </p:txBody>
      </p:sp>
      <p:sp>
        <p:nvSpPr>
          <p:cNvPr id="6" name="Text 2"/>
          <p:cNvSpPr/>
          <p:nvPr/>
        </p:nvSpPr>
        <p:spPr>
          <a:xfrm>
            <a:off x="833199" y="2495788"/>
            <a:ext cx="9306401" cy="999768"/>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Feature importance analysis revealed that Total_Stops was the most significant feature, followed by Day and Airline_Jet_Airways. This indicates that the number of stops, the day of the journey, and the specific airline have a strong influence on flight ticket prices.</a:t>
            </a:r>
            <a:endParaRPr lang="en-US" sz="1750" dirty="0"/>
          </a:p>
        </p:txBody>
      </p:sp>
      <p:sp>
        <p:nvSpPr>
          <p:cNvPr id="7" name="Shape 3"/>
          <p:cNvSpPr/>
          <p:nvPr/>
        </p:nvSpPr>
        <p:spPr>
          <a:xfrm>
            <a:off x="833199" y="3995380"/>
            <a:ext cx="499943" cy="499943"/>
          </a:xfrm>
          <a:prstGeom prst="roundRect">
            <a:avLst>
              <a:gd name="adj" fmla="val 20000"/>
            </a:avLst>
          </a:prstGeom>
          <a:solidFill>
            <a:srgbClr val="003180"/>
          </a:solidFill>
          <a:ln w="7620">
            <a:solidFill>
              <a:srgbClr val="194A99"/>
            </a:solidFill>
            <a:prstDash val="solid"/>
          </a:ln>
        </p:spPr>
      </p:sp>
      <p:sp>
        <p:nvSpPr>
          <p:cNvPr id="8" name="Text 4"/>
          <p:cNvSpPr/>
          <p:nvPr/>
        </p:nvSpPr>
        <p:spPr>
          <a:xfrm>
            <a:off x="1000363" y="4093845"/>
            <a:ext cx="165497" cy="303014"/>
          </a:xfrm>
          <a:prstGeom prst="rect">
            <a:avLst/>
          </a:prstGeom>
          <a:noFill/>
          <a:ln/>
        </p:spPr>
        <p:txBody>
          <a:bodyPr wrap="none" rtlCol="0" anchor="t"/>
          <a:lstStyle/>
          <a:p>
            <a:pPr marL="0" indent="0" algn="ctr">
              <a:lnSpc>
                <a:spcPts val="2386"/>
              </a:lnSpc>
              <a:buNone/>
            </a:pPr>
            <a:r>
              <a:rPr lang="en-US" sz="2386" dirty="0">
                <a:solidFill>
                  <a:srgbClr val="E2E6E9"/>
                </a:solidFill>
                <a:latin typeface="adonis-web" pitchFamily="34" charset="0"/>
                <a:ea typeface="adonis-web" pitchFamily="34" charset="-122"/>
                <a:cs typeface="adonis-web" pitchFamily="34" charset="-120"/>
              </a:rPr>
              <a:t>1</a:t>
            </a:r>
            <a:endParaRPr lang="en-US" sz="2386" dirty="0"/>
          </a:p>
        </p:txBody>
      </p:sp>
      <p:sp>
        <p:nvSpPr>
          <p:cNvPr id="9" name="Text 5"/>
          <p:cNvSpPr/>
          <p:nvPr/>
        </p:nvSpPr>
        <p:spPr>
          <a:xfrm>
            <a:off x="1555313" y="3995380"/>
            <a:ext cx="2524958" cy="315635"/>
          </a:xfrm>
          <a:prstGeom prst="rect">
            <a:avLst/>
          </a:prstGeom>
          <a:noFill/>
          <a:ln/>
        </p:spPr>
        <p:txBody>
          <a:bodyPr wrap="none" rtlCol="0" anchor="t"/>
          <a:lstStyle/>
          <a:p>
            <a:pPr marL="0" indent="0">
              <a:lnSpc>
                <a:spcPts val="2485"/>
              </a:lnSpc>
              <a:buNone/>
            </a:pPr>
            <a:r>
              <a:rPr lang="en-US" sz="1988" dirty="0">
                <a:solidFill>
                  <a:srgbClr val="E2E6E9"/>
                </a:solidFill>
                <a:latin typeface="adonis-web" pitchFamily="34" charset="0"/>
                <a:ea typeface="adonis-web" pitchFamily="34" charset="-122"/>
                <a:cs typeface="adonis-web" pitchFamily="34" charset="-120"/>
              </a:rPr>
              <a:t>Total_Stops</a:t>
            </a:r>
            <a:endParaRPr lang="en-US" sz="1988" dirty="0"/>
          </a:p>
        </p:txBody>
      </p:sp>
      <p:sp>
        <p:nvSpPr>
          <p:cNvPr id="10" name="Text 6"/>
          <p:cNvSpPr/>
          <p:nvPr/>
        </p:nvSpPr>
        <p:spPr>
          <a:xfrm>
            <a:off x="1555313" y="4444246"/>
            <a:ext cx="3820001" cy="666512"/>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The number of stops during the flight is a major factor influencing price.</a:t>
            </a:r>
            <a:endParaRPr lang="en-US" sz="1750" dirty="0"/>
          </a:p>
        </p:txBody>
      </p:sp>
      <p:sp>
        <p:nvSpPr>
          <p:cNvPr id="11" name="Shape 7"/>
          <p:cNvSpPr/>
          <p:nvPr/>
        </p:nvSpPr>
        <p:spPr>
          <a:xfrm>
            <a:off x="5597485" y="3995380"/>
            <a:ext cx="499943" cy="499943"/>
          </a:xfrm>
          <a:prstGeom prst="roundRect">
            <a:avLst>
              <a:gd name="adj" fmla="val 20000"/>
            </a:avLst>
          </a:prstGeom>
          <a:solidFill>
            <a:srgbClr val="003180"/>
          </a:solidFill>
          <a:ln w="7620">
            <a:solidFill>
              <a:srgbClr val="194A99"/>
            </a:solidFill>
            <a:prstDash val="solid"/>
          </a:ln>
        </p:spPr>
      </p:sp>
      <p:sp>
        <p:nvSpPr>
          <p:cNvPr id="12" name="Text 8"/>
          <p:cNvSpPr/>
          <p:nvPr/>
        </p:nvSpPr>
        <p:spPr>
          <a:xfrm>
            <a:off x="5764649" y="4093845"/>
            <a:ext cx="165497" cy="303014"/>
          </a:xfrm>
          <a:prstGeom prst="rect">
            <a:avLst/>
          </a:prstGeom>
          <a:noFill/>
          <a:ln/>
        </p:spPr>
        <p:txBody>
          <a:bodyPr wrap="none" rtlCol="0" anchor="t"/>
          <a:lstStyle/>
          <a:p>
            <a:pPr marL="0" indent="0" algn="ctr">
              <a:lnSpc>
                <a:spcPts val="2386"/>
              </a:lnSpc>
              <a:buNone/>
            </a:pPr>
            <a:r>
              <a:rPr lang="en-US" sz="2386" dirty="0">
                <a:solidFill>
                  <a:srgbClr val="E2E6E9"/>
                </a:solidFill>
                <a:latin typeface="adonis-web" pitchFamily="34" charset="0"/>
                <a:ea typeface="adonis-web" pitchFamily="34" charset="-122"/>
                <a:cs typeface="adonis-web" pitchFamily="34" charset="-120"/>
              </a:rPr>
              <a:t>2</a:t>
            </a:r>
            <a:endParaRPr lang="en-US" sz="2386" dirty="0"/>
          </a:p>
        </p:txBody>
      </p:sp>
      <p:sp>
        <p:nvSpPr>
          <p:cNvPr id="13" name="Text 9"/>
          <p:cNvSpPr/>
          <p:nvPr/>
        </p:nvSpPr>
        <p:spPr>
          <a:xfrm>
            <a:off x="6319599" y="3995380"/>
            <a:ext cx="2524958" cy="315635"/>
          </a:xfrm>
          <a:prstGeom prst="rect">
            <a:avLst/>
          </a:prstGeom>
          <a:noFill/>
          <a:ln/>
        </p:spPr>
        <p:txBody>
          <a:bodyPr wrap="none" rtlCol="0" anchor="t"/>
          <a:lstStyle/>
          <a:p>
            <a:pPr marL="0" indent="0">
              <a:lnSpc>
                <a:spcPts val="2485"/>
              </a:lnSpc>
              <a:buNone/>
            </a:pPr>
            <a:r>
              <a:rPr lang="en-US" sz="1988" dirty="0">
                <a:solidFill>
                  <a:srgbClr val="E2E6E9"/>
                </a:solidFill>
                <a:latin typeface="adonis-web" pitchFamily="34" charset="0"/>
                <a:ea typeface="adonis-web" pitchFamily="34" charset="-122"/>
                <a:cs typeface="adonis-web" pitchFamily="34" charset="-120"/>
              </a:rPr>
              <a:t>Day</a:t>
            </a:r>
            <a:endParaRPr lang="en-US" sz="1988" dirty="0"/>
          </a:p>
        </p:txBody>
      </p:sp>
      <p:sp>
        <p:nvSpPr>
          <p:cNvPr id="14" name="Text 10"/>
          <p:cNvSpPr/>
          <p:nvPr/>
        </p:nvSpPr>
        <p:spPr>
          <a:xfrm>
            <a:off x="6319599" y="4444246"/>
            <a:ext cx="3820001" cy="999768"/>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The day of the journey also plays a significant role in determining ticket prices.</a:t>
            </a:r>
            <a:endParaRPr lang="en-US" sz="1750" dirty="0"/>
          </a:p>
        </p:txBody>
      </p:sp>
      <p:sp>
        <p:nvSpPr>
          <p:cNvPr id="15" name="Shape 11"/>
          <p:cNvSpPr/>
          <p:nvPr/>
        </p:nvSpPr>
        <p:spPr>
          <a:xfrm>
            <a:off x="833199" y="5916097"/>
            <a:ext cx="499943" cy="499943"/>
          </a:xfrm>
          <a:prstGeom prst="roundRect">
            <a:avLst>
              <a:gd name="adj" fmla="val 20000"/>
            </a:avLst>
          </a:prstGeom>
          <a:solidFill>
            <a:srgbClr val="003180"/>
          </a:solidFill>
          <a:ln w="7620">
            <a:solidFill>
              <a:srgbClr val="194A99"/>
            </a:solidFill>
            <a:prstDash val="solid"/>
          </a:ln>
        </p:spPr>
      </p:sp>
      <p:sp>
        <p:nvSpPr>
          <p:cNvPr id="16" name="Text 12"/>
          <p:cNvSpPr/>
          <p:nvPr/>
        </p:nvSpPr>
        <p:spPr>
          <a:xfrm>
            <a:off x="1000363" y="6014561"/>
            <a:ext cx="165497" cy="303014"/>
          </a:xfrm>
          <a:prstGeom prst="rect">
            <a:avLst/>
          </a:prstGeom>
          <a:noFill/>
          <a:ln/>
        </p:spPr>
        <p:txBody>
          <a:bodyPr wrap="none" rtlCol="0" anchor="t"/>
          <a:lstStyle/>
          <a:p>
            <a:pPr marL="0" indent="0" algn="ctr">
              <a:lnSpc>
                <a:spcPts val="2386"/>
              </a:lnSpc>
              <a:buNone/>
            </a:pPr>
            <a:r>
              <a:rPr lang="en-US" sz="2386" dirty="0">
                <a:solidFill>
                  <a:srgbClr val="E2E6E9"/>
                </a:solidFill>
                <a:latin typeface="adonis-web" pitchFamily="34" charset="0"/>
                <a:ea typeface="adonis-web" pitchFamily="34" charset="-122"/>
                <a:cs typeface="adonis-web" pitchFamily="34" charset="-120"/>
              </a:rPr>
              <a:t>3</a:t>
            </a:r>
            <a:endParaRPr lang="en-US" sz="2386" dirty="0"/>
          </a:p>
        </p:txBody>
      </p:sp>
      <p:sp>
        <p:nvSpPr>
          <p:cNvPr id="17" name="Text 13"/>
          <p:cNvSpPr/>
          <p:nvPr/>
        </p:nvSpPr>
        <p:spPr>
          <a:xfrm>
            <a:off x="1555313" y="5916097"/>
            <a:ext cx="2524958" cy="315635"/>
          </a:xfrm>
          <a:prstGeom prst="rect">
            <a:avLst/>
          </a:prstGeom>
          <a:noFill/>
          <a:ln/>
        </p:spPr>
        <p:txBody>
          <a:bodyPr wrap="none" rtlCol="0" anchor="t"/>
          <a:lstStyle/>
          <a:p>
            <a:pPr marL="0" indent="0">
              <a:lnSpc>
                <a:spcPts val="2485"/>
              </a:lnSpc>
              <a:buNone/>
            </a:pPr>
            <a:r>
              <a:rPr lang="en-US" sz="1988" dirty="0">
                <a:solidFill>
                  <a:srgbClr val="E2E6E9"/>
                </a:solidFill>
                <a:latin typeface="adonis-web" pitchFamily="34" charset="0"/>
                <a:ea typeface="adonis-web" pitchFamily="34" charset="-122"/>
                <a:cs typeface="adonis-web" pitchFamily="34" charset="-120"/>
              </a:rPr>
              <a:t>Airline_Jet_Airways</a:t>
            </a:r>
            <a:endParaRPr lang="en-US" sz="1988" dirty="0"/>
          </a:p>
        </p:txBody>
      </p:sp>
      <p:sp>
        <p:nvSpPr>
          <p:cNvPr id="18" name="Text 14"/>
          <p:cNvSpPr/>
          <p:nvPr/>
        </p:nvSpPr>
        <p:spPr>
          <a:xfrm>
            <a:off x="1555313" y="6364962"/>
            <a:ext cx="8584287" cy="333256"/>
          </a:xfrm>
          <a:prstGeom prst="rect">
            <a:avLst/>
          </a:prstGeom>
          <a:noFill/>
          <a:ln/>
        </p:spPr>
        <p:txBody>
          <a:bodyPr wrap="non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The specific airline, in this case, Jet Airways, is a key factor in price variation.</a:t>
            </a:r>
            <a:endParaRPr lang="en-US" sz="1750" dirty="0"/>
          </a:p>
        </p:txBody>
      </p:sp>
      <p:pic>
        <p:nvPicPr>
          <p:cNvPr id="23" name="Picture 22">
            <a:extLst>
              <a:ext uri="{FF2B5EF4-FFF2-40B4-BE49-F238E27FC236}">
                <a16:creationId xmlns:a16="http://schemas.microsoft.com/office/drawing/2014/main" id="{D6F728E7-A342-9F0F-CE84-2B1F0FAE6AC1}"/>
              </a:ext>
            </a:extLst>
          </p:cNvPr>
          <p:cNvPicPr>
            <a:picLocks noChangeAspect="1"/>
          </p:cNvPicPr>
          <p:nvPr/>
        </p:nvPicPr>
        <p:blipFill>
          <a:blip r:embed="rId4"/>
          <a:stretch>
            <a:fillRect/>
          </a:stretch>
        </p:blipFill>
        <p:spPr>
          <a:xfrm>
            <a:off x="10572677" y="0"/>
            <a:ext cx="4057723"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56032"/>
          </a:xfrm>
          <a:prstGeom prst="rect">
            <a:avLst/>
          </a:prstGeom>
          <a:solidFill>
            <a:srgbClr val="09151A">
              <a:alpha val="75000"/>
            </a:srgbClr>
          </a:solidFill>
          <a:ln/>
        </p:spPr>
      </p:sp>
      <p:sp>
        <p:nvSpPr>
          <p:cNvPr id="4" name="Text 1"/>
          <p:cNvSpPr/>
          <p:nvPr/>
        </p:nvSpPr>
        <p:spPr>
          <a:xfrm>
            <a:off x="3549729" y="479584"/>
            <a:ext cx="5039439" cy="495419"/>
          </a:xfrm>
          <a:prstGeom prst="rect">
            <a:avLst/>
          </a:prstGeom>
          <a:noFill/>
          <a:ln/>
        </p:spPr>
        <p:txBody>
          <a:bodyPr wrap="none" rtlCol="0" anchor="t"/>
          <a:lstStyle/>
          <a:p>
            <a:pPr marL="0" indent="0">
              <a:lnSpc>
                <a:spcPts val="3901"/>
              </a:lnSpc>
              <a:buNone/>
            </a:pPr>
            <a:r>
              <a:rPr lang="en-US" sz="3121" dirty="0">
                <a:solidFill>
                  <a:srgbClr val="F5F0F0"/>
                </a:solidFill>
                <a:latin typeface="adonis-web" pitchFamily="34" charset="0"/>
                <a:ea typeface="adonis-web" pitchFamily="34" charset="-122"/>
                <a:cs typeface="adonis-web" pitchFamily="34" charset="-120"/>
              </a:rPr>
              <a:t>Model Building and Evaluation</a:t>
            </a:r>
            <a:endParaRPr lang="en-US" sz="3121" dirty="0"/>
          </a:p>
        </p:txBody>
      </p:sp>
      <p:sp>
        <p:nvSpPr>
          <p:cNvPr id="5" name="Text 2"/>
          <p:cNvSpPr/>
          <p:nvPr/>
        </p:nvSpPr>
        <p:spPr>
          <a:xfrm>
            <a:off x="3549729" y="1323737"/>
            <a:ext cx="7530822"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Several regression models were tested and evaluated based on their performance metrics. </a:t>
            </a:r>
            <a:endParaRPr lang="en-US" sz="1373" dirty="0"/>
          </a:p>
        </p:txBody>
      </p:sp>
      <p:sp>
        <p:nvSpPr>
          <p:cNvPr id="6" name="Shape 3"/>
          <p:cNvSpPr/>
          <p:nvPr/>
        </p:nvSpPr>
        <p:spPr>
          <a:xfrm>
            <a:off x="3549729" y="1781413"/>
            <a:ext cx="7530822" cy="5995035"/>
          </a:xfrm>
          <a:prstGeom prst="roundRect">
            <a:avLst>
              <a:gd name="adj" fmla="val 1309"/>
            </a:avLst>
          </a:prstGeom>
          <a:noFill/>
          <a:ln w="7620">
            <a:solidFill>
              <a:srgbClr val="FFFFFF">
                <a:alpha val="24000"/>
              </a:srgbClr>
            </a:solidFill>
            <a:prstDash val="solid"/>
          </a:ln>
        </p:spPr>
      </p:sp>
      <p:sp>
        <p:nvSpPr>
          <p:cNvPr id="7" name="Shape 4"/>
          <p:cNvSpPr/>
          <p:nvPr/>
        </p:nvSpPr>
        <p:spPr>
          <a:xfrm>
            <a:off x="3557349" y="1789033"/>
            <a:ext cx="7515582" cy="485894"/>
          </a:xfrm>
          <a:prstGeom prst="rect">
            <a:avLst/>
          </a:prstGeom>
          <a:solidFill>
            <a:srgbClr val="FFFFFF">
              <a:alpha val="4000"/>
            </a:srgbClr>
          </a:solidFill>
          <a:ln/>
        </p:spPr>
      </p:sp>
      <p:sp>
        <p:nvSpPr>
          <p:cNvPr id="8" name="Text 5"/>
          <p:cNvSpPr/>
          <p:nvPr/>
        </p:nvSpPr>
        <p:spPr>
          <a:xfrm>
            <a:off x="3732014" y="1901190"/>
            <a:ext cx="115062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Model</a:t>
            </a:r>
            <a:endParaRPr lang="en-US" sz="1373" dirty="0"/>
          </a:p>
        </p:txBody>
      </p:sp>
      <p:sp>
        <p:nvSpPr>
          <p:cNvPr id="9" name="Text 6"/>
          <p:cNvSpPr/>
          <p:nvPr/>
        </p:nvSpPr>
        <p:spPr>
          <a:xfrm>
            <a:off x="5238869" y="1901190"/>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MAE</a:t>
            </a:r>
            <a:endParaRPr lang="en-US" sz="1373" dirty="0"/>
          </a:p>
        </p:txBody>
      </p:sp>
      <p:sp>
        <p:nvSpPr>
          <p:cNvPr id="10" name="Text 7"/>
          <p:cNvSpPr/>
          <p:nvPr/>
        </p:nvSpPr>
        <p:spPr>
          <a:xfrm>
            <a:off x="6741914" y="1901190"/>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MSE</a:t>
            </a:r>
            <a:endParaRPr lang="en-US" sz="1373" dirty="0"/>
          </a:p>
        </p:txBody>
      </p:sp>
      <p:sp>
        <p:nvSpPr>
          <p:cNvPr id="11" name="Text 8"/>
          <p:cNvSpPr/>
          <p:nvPr/>
        </p:nvSpPr>
        <p:spPr>
          <a:xfrm>
            <a:off x="8244959" y="1901190"/>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RMSE</a:t>
            </a:r>
            <a:endParaRPr lang="en-US" sz="1373" dirty="0"/>
          </a:p>
        </p:txBody>
      </p:sp>
      <p:sp>
        <p:nvSpPr>
          <p:cNvPr id="12" name="Text 9"/>
          <p:cNvSpPr/>
          <p:nvPr/>
        </p:nvSpPr>
        <p:spPr>
          <a:xfrm>
            <a:off x="9748004" y="1901190"/>
            <a:ext cx="115062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R2 Score</a:t>
            </a:r>
            <a:endParaRPr lang="en-US" sz="1373" dirty="0"/>
          </a:p>
        </p:txBody>
      </p:sp>
      <p:sp>
        <p:nvSpPr>
          <p:cNvPr id="13" name="Shape 10"/>
          <p:cNvSpPr/>
          <p:nvPr/>
        </p:nvSpPr>
        <p:spPr>
          <a:xfrm>
            <a:off x="3557349" y="2274927"/>
            <a:ext cx="7515582" cy="747474"/>
          </a:xfrm>
          <a:prstGeom prst="rect">
            <a:avLst/>
          </a:prstGeom>
          <a:solidFill>
            <a:srgbClr val="000000">
              <a:alpha val="4000"/>
            </a:srgbClr>
          </a:solidFill>
          <a:ln/>
        </p:spPr>
      </p:sp>
      <p:sp>
        <p:nvSpPr>
          <p:cNvPr id="14" name="Text 11"/>
          <p:cNvSpPr/>
          <p:nvPr/>
        </p:nvSpPr>
        <p:spPr>
          <a:xfrm>
            <a:off x="3732014" y="2387084"/>
            <a:ext cx="1150620" cy="523161"/>
          </a:xfrm>
          <a:prstGeom prst="rect">
            <a:avLst/>
          </a:prstGeom>
          <a:noFill/>
          <a:ln/>
        </p:spPr>
        <p:txBody>
          <a:bodyPr wrap="squar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Linear Regression</a:t>
            </a:r>
            <a:endParaRPr lang="en-US" sz="1373" dirty="0"/>
          </a:p>
        </p:txBody>
      </p:sp>
      <p:sp>
        <p:nvSpPr>
          <p:cNvPr id="15" name="Text 12"/>
          <p:cNvSpPr/>
          <p:nvPr/>
        </p:nvSpPr>
        <p:spPr>
          <a:xfrm>
            <a:off x="5238869" y="2387084"/>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1998.639306</a:t>
            </a:r>
            <a:endParaRPr lang="en-US" sz="1373" dirty="0"/>
          </a:p>
        </p:txBody>
      </p:sp>
      <p:sp>
        <p:nvSpPr>
          <p:cNvPr id="16" name="Text 13"/>
          <p:cNvSpPr/>
          <p:nvPr/>
        </p:nvSpPr>
        <p:spPr>
          <a:xfrm>
            <a:off x="6741914" y="2387084"/>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8.68E+06</a:t>
            </a:r>
            <a:endParaRPr lang="en-US" sz="1373" dirty="0"/>
          </a:p>
        </p:txBody>
      </p:sp>
      <p:sp>
        <p:nvSpPr>
          <p:cNvPr id="17" name="Text 14"/>
          <p:cNvSpPr/>
          <p:nvPr/>
        </p:nvSpPr>
        <p:spPr>
          <a:xfrm>
            <a:off x="8244959" y="2387084"/>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2945.796236</a:t>
            </a:r>
            <a:endParaRPr lang="en-US" sz="1373" dirty="0"/>
          </a:p>
        </p:txBody>
      </p:sp>
      <p:sp>
        <p:nvSpPr>
          <p:cNvPr id="18" name="Text 15"/>
          <p:cNvSpPr/>
          <p:nvPr/>
        </p:nvSpPr>
        <p:spPr>
          <a:xfrm>
            <a:off x="9748004" y="2387084"/>
            <a:ext cx="115062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0.583808</a:t>
            </a:r>
            <a:endParaRPr lang="en-US" sz="1373" dirty="0"/>
          </a:p>
        </p:txBody>
      </p:sp>
      <p:sp>
        <p:nvSpPr>
          <p:cNvPr id="19" name="Shape 16"/>
          <p:cNvSpPr/>
          <p:nvPr/>
        </p:nvSpPr>
        <p:spPr>
          <a:xfrm>
            <a:off x="3557349" y="3022402"/>
            <a:ext cx="7515582" cy="747474"/>
          </a:xfrm>
          <a:prstGeom prst="rect">
            <a:avLst/>
          </a:prstGeom>
          <a:solidFill>
            <a:srgbClr val="FFFFFF">
              <a:alpha val="4000"/>
            </a:srgbClr>
          </a:solidFill>
          <a:ln/>
        </p:spPr>
      </p:sp>
      <p:sp>
        <p:nvSpPr>
          <p:cNvPr id="20" name="Text 17"/>
          <p:cNvSpPr/>
          <p:nvPr/>
        </p:nvSpPr>
        <p:spPr>
          <a:xfrm>
            <a:off x="3732014" y="3134558"/>
            <a:ext cx="1150620" cy="523161"/>
          </a:xfrm>
          <a:prstGeom prst="rect">
            <a:avLst/>
          </a:prstGeom>
          <a:noFill/>
          <a:ln/>
        </p:spPr>
        <p:txBody>
          <a:bodyPr wrap="squar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Polynomial Regression</a:t>
            </a:r>
            <a:endParaRPr lang="en-US" sz="1373" dirty="0"/>
          </a:p>
        </p:txBody>
      </p:sp>
      <p:sp>
        <p:nvSpPr>
          <p:cNvPr id="21" name="Text 18"/>
          <p:cNvSpPr/>
          <p:nvPr/>
        </p:nvSpPr>
        <p:spPr>
          <a:xfrm>
            <a:off x="5238869" y="3134558"/>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1682.40661</a:t>
            </a:r>
            <a:endParaRPr lang="en-US" sz="1373" dirty="0"/>
          </a:p>
        </p:txBody>
      </p:sp>
      <p:sp>
        <p:nvSpPr>
          <p:cNvPr id="22" name="Text 19"/>
          <p:cNvSpPr/>
          <p:nvPr/>
        </p:nvSpPr>
        <p:spPr>
          <a:xfrm>
            <a:off x="6741914" y="3134558"/>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6.09E+06</a:t>
            </a:r>
            <a:endParaRPr lang="en-US" sz="1373" dirty="0"/>
          </a:p>
        </p:txBody>
      </p:sp>
      <p:sp>
        <p:nvSpPr>
          <p:cNvPr id="23" name="Text 20"/>
          <p:cNvSpPr/>
          <p:nvPr/>
        </p:nvSpPr>
        <p:spPr>
          <a:xfrm>
            <a:off x="8244959" y="3134558"/>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2468.386729</a:t>
            </a:r>
            <a:endParaRPr lang="en-US" sz="1373" dirty="0"/>
          </a:p>
        </p:txBody>
      </p:sp>
      <p:sp>
        <p:nvSpPr>
          <p:cNvPr id="24" name="Text 21"/>
          <p:cNvSpPr/>
          <p:nvPr/>
        </p:nvSpPr>
        <p:spPr>
          <a:xfrm>
            <a:off x="9748004" y="3134558"/>
            <a:ext cx="115062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0.707777</a:t>
            </a:r>
            <a:endParaRPr lang="en-US" sz="1373" dirty="0"/>
          </a:p>
        </p:txBody>
      </p:sp>
      <p:sp>
        <p:nvSpPr>
          <p:cNvPr id="25" name="Shape 22"/>
          <p:cNvSpPr/>
          <p:nvPr/>
        </p:nvSpPr>
        <p:spPr>
          <a:xfrm>
            <a:off x="3557349" y="3769876"/>
            <a:ext cx="7515582" cy="747474"/>
          </a:xfrm>
          <a:prstGeom prst="rect">
            <a:avLst/>
          </a:prstGeom>
          <a:solidFill>
            <a:srgbClr val="000000">
              <a:alpha val="4000"/>
            </a:srgbClr>
          </a:solidFill>
          <a:ln/>
        </p:spPr>
      </p:sp>
      <p:sp>
        <p:nvSpPr>
          <p:cNvPr id="26" name="Text 23"/>
          <p:cNvSpPr/>
          <p:nvPr/>
        </p:nvSpPr>
        <p:spPr>
          <a:xfrm>
            <a:off x="3732014" y="3882033"/>
            <a:ext cx="1150620" cy="523161"/>
          </a:xfrm>
          <a:prstGeom prst="rect">
            <a:avLst/>
          </a:prstGeom>
          <a:noFill/>
          <a:ln/>
        </p:spPr>
        <p:txBody>
          <a:bodyPr wrap="squar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Ridge Regression</a:t>
            </a:r>
            <a:endParaRPr lang="en-US" sz="1373" dirty="0"/>
          </a:p>
        </p:txBody>
      </p:sp>
      <p:sp>
        <p:nvSpPr>
          <p:cNvPr id="27" name="Text 24"/>
          <p:cNvSpPr/>
          <p:nvPr/>
        </p:nvSpPr>
        <p:spPr>
          <a:xfrm>
            <a:off x="5238869" y="3882033"/>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1999.825146</a:t>
            </a:r>
            <a:endParaRPr lang="en-US" sz="1373" dirty="0"/>
          </a:p>
        </p:txBody>
      </p:sp>
      <p:sp>
        <p:nvSpPr>
          <p:cNvPr id="28" name="Text 25"/>
          <p:cNvSpPr/>
          <p:nvPr/>
        </p:nvSpPr>
        <p:spPr>
          <a:xfrm>
            <a:off x="6741914" y="3882033"/>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8.67E+06</a:t>
            </a:r>
            <a:endParaRPr lang="en-US" sz="1373" dirty="0"/>
          </a:p>
        </p:txBody>
      </p:sp>
      <p:sp>
        <p:nvSpPr>
          <p:cNvPr id="29" name="Text 26"/>
          <p:cNvSpPr/>
          <p:nvPr/>
        </p:nvSpPr>
        <p:spPr>
          <a:xfrm>
            <a:off x="8244959" y="3882033"/>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2944.926607</a:t>
            </a:r>
            <a:endParaRPr lang="en-US" sz="1373" dirty="0"/>
          </a:p>
        </p:txBody>
      </p:sp>
      <p:sp>
        <p:nvSpPr>
          <p:cNvPr id="30" name="Text 27"/>
          <p:cNvSpPr/>
          <p:nvPr/>
        </p:nvSpPr>
        <p:spPr>
          <a:xfrm>
            <a:off x="9748004" y="3882033"/>
            <a:ext cx="115062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0.584054</a:t>
            </a:r>
            <a:endParaRPr lang="en-US" sz="1373" dirty="0"/>
          </a:p>
        </p:txBody>
      </p:sp>
      <p:sp>
        <p:nvSpPr>
          <p:cNvPr id="31" name="Shape 28"/>
          <p:cNvSpPr/>
          <p:nvPr/>
        </p:nvSpPr>
        <p:spPr>
          <a:xfrm>
            <a:off x="3557349" y="4517350"/>
            <a:ext cx="7515582" cy="747474"/>
          </a:xfrm>
          <a:prstGeom prst="rect">
            <a:avLst/>
          </a:prstGeom>
          <a:solidFill>
            <a:srgbClr val="FFFFFF">
              <a:alpha val="4000"/>
            </a:srgbClr>
          </a:solidFill>
          <a:ln/>
        </p:spPr>
      </p:sp>
      <p:sp>
        <p:nvSpPr>
          <p:cNvPr id="32" name="Text 29"/>
          <p:cNvSpPr/>
          <p:nvPr/>
        </p:nvSpPr>
        <p:spPr>
          <a:xfrm>
            <a:off x="3732014" y="4629507"/>
            <a:ext cx="1150620" cy="523161"/>
          </a:xfrm>
          <a:prstGeom prst="rect">
            <a:avLst/>
          </a:prstGeom>
          <a:noFill/>
          <a:ln/>
        </p:spPr>
        <p:txBody>
          <a:bodyPr wrap="squar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Decision Tree Regression</a:t>
            </a:r>
            <a:endParaRPr lang="en-US" sz="1373" dirty="0"/>
          </a:p>
        </p:txBody>
      </p:sp>
      <p:sp>
        <p:nvSpPr>
          <p:cNvPr id="33" name="Text 30"/>
          <p:cNvSpPr/>
          <p:nvPr/>
        </p:nvSpPr>
        <p:spPr>
          <a:xfrm>
            <a:off x="5238869" y="4629507"/>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1405.1077</a:t>
            </a:r>
            <a:endParaRPr lang="en-US" sz="1373" dirty="0"/>
          </a:p>
        </p:txBody>
      </p:sp>
      <p:sp>
        <p:nvSpPr>
          <p:cNvPr id="34" name="Text 31"/>
          <p:cNvSpPr/>
          <p:nvPr/>
        </p:nvSpPr>
        <p:spPr>
          <a:xfrm>
            <a:off x="6741914" y="4629507"/>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5.97E+06</a:t>
            </a:r>
            <a:endParaRPr lang="en-US" sz="1373" dirty="0"/>
          </a:p>
        </p:txBody>
      </p:sp>
      <p:sp>
        <p:nvSpPr>
          <p:cNvPr id="35" name="Text 32"/>
          <p:cNvSpPr/>
          <p:nvPr/>
        </p:nvSpPr>
        <p:spPr>
          <a:xfrm>
            <a:off x="8244959" y="4629507"/>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2442.734247</a:t>
            </a:r>
            <a:endParaRPr lang="en-US" sz="1373" dirty="0"/>
          </a:p>
        </p:txBody>
      </p:sp>
      <p:sp>
        <p:nvSpPr>
          <p:cNvPr id="36" name="Text 33"/>
          <p:cNvSpPr/>
          <p:nvPr/>
        </p:nvSpPr>
        <p:spPr>
          <a:xfrm>
            <a:off x="9748004" y="4629507"/>
            <a:ext cx="115062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0.713819</a:t>
            </a:r>
            <a:endParaRPr lang="en-US" sz="1373" dirty="0"/>
          </a:p>
        </p:txBody>
      </p:sp>
      <p:sp>
        <p:nvSpPr>
          <p:cNvPr id="37" name="Shape 34"/>
          <p:cNvSpPr/>
          <p:nvPr/>
        </p:nvSpPr>
        <p:spPr>
          <a:xfrm>
            <a:off x="3557349" y="5264825"/>
            <a:ext cx="7515582" cy="1009055"/>
          </a:xfrm>
          <a:prstGeom prst="rect">
            <a:avLst/>
          </a:prstGeom>
          <a:solidFill>
            <a:srgbClr val="000000">
              <a:alpha val="4000"/>
            </a:srgbClr>
          </a:solidFill>
          <a:ln/>
        </p:spPr>
      </p:sp>
      <p:sp>
        <p:nvSpPr>
          <p:cNvPr id="38" name="Text 35"/>
          <p:cNvSpPr/>
          <p:nvPr/>
        </p:nvSpPr>
        <p:spPr>
          <a:xfrm>
            <a:off x="3732014" y="5376982"/>
            <a:ext cx="1150620" cy="784741"/>
          </a:xfrm>
          <a:prstGeom prst="rect">
            <a:avLst/>
          </a:prstGeom>
          <a:noFill/>
          <a:ln/>
        </p:spPr>
        <p:txBody>
          <a:bodyPr wrap="squar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Gradient Boosting Regression</a:t>
            </a:r>
            <a:endParaRPr lang="en-US" sz="1373" dirty="0"/>
          </a:p>
        </p:txBody>
      </p:sp>
      <p:sp>
        <p:nvSpPr>
          <p:cNvPr id="39" name="Text 36"/>
          <p:cNvSpPr/>
          <p:nvPr/>
        </p:nvSpPr>
        <p:spPr>
          <a:xfrm>
            <a:off x="5238869" y="5376982"/>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1537.088597</a:t>
            </a:r>
            <a:endParaRPr lang="en-US" sz="1373" dirty="0"/>
          </a:p>
        </p:txBody>
      </p:sp>
      <p:sp>
        <p:nvSpPr>
          <p:cNvPr id="40" name="Text 37"/>
          <p:cNvSpPr/>
          <p:nvPr/>
        </p:nvSpPr>
        <p:spPr>
          <a:xfrm>
            <a:off x="6741914" y="5376982"/>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5.15E+06</a:t>
            </a:r>
            <a:endParaRPr lang="en-US" sz="1373" dirty="0"/>
          </a:p>
        </p:txBody>
      </p:sp>
      <p:sp>
        <p:nvSpPr>
          <p:cNvPr id="41" name="Text 38"/>
          <p:cNvSpPr/>
          <p:nvPr/>
        </p:nvSpPr>
        <p:spPr>
          <a:xfrm>
            <a:off x="8244959" y="5376982"/>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2268.34933</a:t>
            </a:r>
            <a:endParaRPr lang="en-US" sz="1373" dirty="0"/>
          </a:p>
        </p:txBody>
      </p:sp>
      <p:sp>
        <p:nvSpPr>
          <p:cNvPr id="42" name="Text 39"/>
          <p:cNvSpPr/>
          <p:nvPr/>
        </p:nvSpPr>
        <p:spPr>
          <a:xfrm>
            <a:off x="9748004" y="5376982"/>
            <a:ext cx="115062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0.753221</a:t>
            </a:r>
            <a:endParaRPr lang="en-US" sz="1373" dirty="0"/>
          </a:p>
        </p:txBody>
      </p:sp>
      <p:sp>
        <p:nvSpPr>
          <p:cNvPr id="43" name="Shape 40"/>
          <p:cNvSpPr/>
          <p:nvPr/>
        </p:nvSpPr>
        <p:spPr>
          <a:xfrm>
            <a:off x="3557349" y="6273879"/>
            <a:ext cx="7515582" cy="747474"/>
          </a:xfrm>
          <a:prstGeom prst="rect">
            <a:avLst/>
          </a:prstGeom>
          <a:solidFill>
            <a:srgbClr val="FFFFFF">
              <a:alpha val="4000"/>
            </a:srgbClr>
          </a:solidFill>
          <a:ln/>
        </p:spPr>
      </p:sp>
      <p:sp>
        <p:nvSpPr>
          <p:cNvPr id="44" name="Text 41"/>
          <p:cNvSpPr/>
          <p:nvPr/>
        </p:nvSpPr>
        <p:spPr>
          <a:xfrm>
            <a:off x="3732014" y="6386036"/>
            <a:ext cx="1150620" cy="523161"/>
          </a:xfrm>
          <a:prstGeom prst="rect">
            <a:avLst/>
          </a:prstGeom>
          <a:noFill/>
          <a:ln/>
        </p:spPr>
        <p:txBody>
          <a:bodyPr wrap="squar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XGBoost Regression</a:t>
            </a:r>
            <a:endParaRPr lang="en-US" sz="1373" dirty="0"/>
          </a:p>
        </p:txBody>
      </p:sp>
      <p:sp>
        <p:nvSpPr>
          <p:cNvPr id="45" name="Text 42"/>
          <p:cNvSpPr/>
          <p:nvPr/>
        </p:nvSpPr>
        <p:spPr>
          <a:xfrm>
            <a:off x="5238869" y="6386036"/>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1132.428776</a:t>
            </a:r>
            <a:endParaRPr lang="en-US" sz="1373" dirty="0"/>
          </a:p>
        </p:txBody>
      </p:sp>
      <p:sp>
        <p:nvSpPr>
          <p:cNvPr id="46" name="Text 43"/>
          <p:cNvSpPr/>
          <p:nvPr/>
        </p:nvSpPr>
        <p:spPr>
          <a:xfrm>
            <a:off x="6741914" y="6386036"/>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3.39E+06</a:t>
            </a:r>
            <a:endParaRPr lang="en-US" sz="1373" dirty="0"/>
          </a:p>
        </p:txBody>
      </p:sp>
      <p:sp>
        <p:nvSpPr>
          <p:cNvPr id="47" name="Text 44"/>
          <p:cNvSpPr/>
          <p:nvPr/>
        </p:nvSpPr>
        <p:spPr>
          <a:xfrm>
            <a:off x="8244959" y="6386036"/>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1841.272342</a:t>
            </a:r>
            <a:endParaRPr lang="en-US" sz="1373" dirty="0"/>
          </a:p>
        </p:txBody>
      </p:sp>
      <p:sp>
        <p:nvSpPr>
          <p:cNvPr id="48" name="Text 45"/>
          <p:cNvSpPr/>
          <p:nvPr/>
        </p:nvSpPr>
        <p:spPr>
          <a:xfrm>
            <a:off x="9748004" y="6386036"/>
            <a:ext cx="115062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0.837399</a:t>
            </a:r>
            <a:endParaRPr lang="en-US" sz="1373" dirty="0"/>
          </a:p>
        </p:txBody>
      </p:sp>
      <p:sp>
        <p:nvSpPr>
          <p:cNvPr id="49" name="Shape 46"/>
          <p:cNvSpPr/>
          <p:nvPr/>
        </p:nvSpPr>
        <p:spPr>
          <a:xfrm>
            <a:off x="3557349" y="7021354"/>
            <a:ext cx="7515582" cy="747474"/>
          </a:xfrm>
          <a:prstGeom prst="rect">
            <a:avLst/>
          </a:prstGeom>
          <a:solidFill>
            <a:srgbClr val="000000">
              <a:alpha val="4000"/>
            </a:srgbClr>
          </a:solidFill>
          <a:ln/>
        </p:spPr>
      </p:sp>
      <p:sp>
        <p:nvSpPr>
          <p:cNvPr id="50" name="Text 47"/>
          <p:cNvSpPr/>
          <p:nvPr/>
        </p:nvSpPr>
        <p:spPr>
          <a:xfrm>
            <a:off x="3732014" y="7133511"/>
            <a:ext cx="1150620" cy="523161"/>
          </a:xfrm>
          <a:prstGeom prst="rect">
            <a:avLst/>
          </a:prstGeom>
          <a:noFill/>
          <a:ln/>
        </p:spPr>
        <p:txBody>
          <a:bodyPr wrap="squar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Random Forest Regression</a:t>
            </a:r>
            <a:endParaRPr lang="en-US" sz="1373" dirty="0"/>
          </a:p>
        </p:txBody>
      </p:sp>
      <p:sp>
        <p:nvSpPr>
          <p:cNvPr id="51" name="Text 48"/>
          <p:cNvSpPr/>
          <p:nvPr/>
        </p:nvSpPr>
        <p:spPr>
          <a:xfrm>
            <a:off x="5238869" y="7133511"/>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1171.100148</a:t>
            </a:r>
            <a:endParaRPr lang="en-US" sz="1373" dirty="0"/>
          </a:p>
        </p:txBody>
      </p:sp>
      <p:sp>
        <p:nvSpPr>
          <p:cNvPr id="52" name="Text 49"/>
          <p:cNvSpPr/>
          <p:nvPr/>
        </p:nvSpPr>
        <p:spPr>
          <a:xfrm>
            <a:off x="6741914" y="7133511"/>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3.86E+06</a:t>
            </a:r>
            <a:endParaRPr lang="en-US" sz="1373" dirty="0"/>
          </a:p>
        </p:txBody>
      </p:sp>
      <p:sp>
        <p:nvSpPr>
          <p:cNvPr id="53" name="Text 50"/>
          <p:cNvSpPr/>
          <p:nvPr/>
        </p:nvSpPr>
        <p:spPr>
          <a:xfrm>
            <a:off x="8244959" y="7133511"/>
            <a:ext cx="114681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1965.544611</a:t>
            </a:r>
            <a:endParaRPr lang="en-US" sz="1373" dirty="0"/>
          </a:p>
        </p:txBody>
      </p:sp>
      <p:sp>
        <p:nvSpPr>
          <p:cNvPr id="54" name="Text 51"/>
          <p:cNvSpPr/>
          <p:nvPr/>
        </p:nvSpPr>
        <p:spPr>
          <a:xfrm>
            <a:off x="9748004" y="7133511"/>
            <a:ext cx="1150620" cy="261580"/>
          </a:xfrm>
          <a:prstGeom prst="rect">
            <a:avLst/>
          </a:prstGeom>
          <a:noFill/>
          <a:ln/>
        </p:spPr>
        <p:txBody>
          <a:bodyPr wrap="none" rtlCol="0" anchor="t"/>
          <a:lstStyle/>
          <a:p>
            <a:pPr marL="0" indent="0">
              <a:lnSpc>
                <a:spcPts val="2060"/>
              </a:lnSpc>
              <a:buNone/>
            </a:pPr>
            <a:r>
              <a:rPr lang="en-US" sz="1373" dirty="0">
                <a:solidFill>
                  <a:srgbClr val="E2E6E9"/>
                </a:solidFill>
                <a:latin typeface="adonis-web" pitchFamily="34" charset="0"/>
                <a:ea typeface="adonis-web" pitchFamily="34" charset="-122"/>
                <a:cs typeface="adonis-web" pitchFamily="34" charset="-120"/>
              </a:rPr>
              <a:t>0.814709</a:t>
            </a:r>
            <a:endParaRPr lang="en-US" sz="137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339215"/>
            <a:ext cx="6871811" cy="631150"/>
          </a:xfrm>
          <a:prstGeom prst="rect">
            <a:avLst/>
          </a:prstGeom>
          <a:noFill/>
          <a:ln/>
        </p:spPr>
        <p:txBody>
          <a:bodyPr wrap="none" rtlCol="0" anchor="t"/>
          <a:lstStyle/>
          <a:p>
            <a:pPr marL="0" indent="0">
              <a:lnSpc>
                <a:spcPts val="4970"/>
              </a:lnSpc>
              <a:buNone/>
            </a:pPr>
            <a:r>
              <a:rPr lang="en-US" sz="3976" dirty="0">
                <a:solidFill>
                  <a:srgbClr val="F5F0F0"/>
                </a:solidFill>
                <a:latin typeface="adonis-web" pitchFamily="34" charset="0"/>
                <a:ea typeface="adonis-web" pitchFamily="34" charset="-122"/>
                <a:cs typeface="adonis-web" pitchFamily="34" charset="-120"/>
              </a:rPr>
              <a:t>Model Performance Comparison</a:t>
            </a:r>
            <a:endParaRPr lang="en-US" sz="3976" dirty="0"/>
          </a:p>
        </p:txBody>
      </p:sp>
      <p:sp>
        <p:nvSpPr>
          <p:cNvPr id="5" name="Text 2"/>
          <p:cNvSpPr/>
          <p:nvPr/>
        </p:nvSpPr>
        <p:spPr>
          <a:xfrm>
            <a:off x="2517696" y="2414707"/>
            <a:ext cx="9594890" cy="999768"/>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Among the tested models, XGBoost Regression emerged as the best performer, achieving the lowest MAE, MSE, and RMSE values, along with the highest R2 score. This indicates that XGBoost Regression provides the most accurate predictions for flight ticket prices based on the given features.</a:t>
            </a:r>
            <a:endParaRPr lang="en-US" sz="1750" dirty="0"/>
          </a:p>
        </p:txBody>
      </p:sp>
      <p:pic>
        <p:nvPicPr>
          <p:cNvPr id="6" name="Image 1" descr="preencoded.png"/>
          <p:cNvPicPr>
            <a:picLocks noChangeAspect="1"/>
          </p:cNvPicPr>
          <p:nvPr/>
        </p:nvPicPr>
        <p:blipFill>
          <a:blip r:embed="rId4"/>
          <a:stretch>
            <a:fillRect/>
          </a:stretch>
        </p:blipFill>
        <p:spPr>
          <a:xfrm>
            <a:off x="2517696" y="4237138"/>
            <a:ext cx="3198257" cy="888682"/>
          </a:xfrm>
          <a:prstGeom prst="rect">
            <a:avLst/>
          </a:prstGeom>
        </p:spPr>
      </p:pic>
      <p:sp>
        <p:nvSpPr>
          <p:cNvPr id="7" name="Text 3"/>
          <p:cNvSpPr/>
          <p:nvPr/>
        </p:nvSpPr>
        <p:spPr>
          <a:xfrm>
            <a:off x="2739866" y="5479172"/>
            <a:ext cx="2524958" cy="315635"/>
          </a:xfrm>
          <a:prstGeom prst="rect">
            <a:avLst/>
          </a:prstGeom>
          <a:noFill/>
          <a:ln/>
        </p:spPr>
        <p:txBody>
          <a:bodyPr wrap="none" rtlCol="0" anchor="t"/>
          <a:lstStyle/>
          <a:p>
            <a:pPr marL="0" indent="0" algn="l">
              <a:lnSpc>
                <a:spcPts val="2485"/>
              </a:lnSpc>
              <a:buNone/>
            </a:pPr>
            <a:r>
              <a:rPr lang="en-US" sz="1988" dirty="0">
                <a:solidFill>
                  <a:srgbClr val="E2E6E9"/>
                </a:solidFill>
                <a:latin typeface="adonis-web" pitchFamily="34" charset="0"/>
                <a:ea typeface="adonis-web" pitchFamily="34" charset="-122"/>
                <a:cs typeface="adonis-web" pitchFamily="34" charset="-120"/>
              </a:rPr>
              <a:t>Linear Regression</a:t>
            </a:r>
            <a:endParaRPr lang="en-US" sz="1988" dirty="0"/>
          </a:p>
        </p:txBody>
      </p:sp>
      <p:sp>
        <p:nvSpPr>
          <p:cNvPr id="8" name="Text 4"/>
          <p:cNvSpPr/>
          <p:nvPr/>
        </p:nvSpPr>
        <p:spPr>
          <a:xfrm>
            <a:off x="2739866" y="5928038"/>
            <a:ext cx="2753916" cy="1333024"/>
          </a:xfrm>
          <a:prstGeom prst="rect">
            <a:avLst/>
          </a:prstGeom>
          <a:noFill/>
          <a:ln/>
        </p:spPr>
        <p:txBody>
          <a:bodyPr wrap="square" rtlCol="0" anchor="t"/>
          <a:lstStyle/>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MAE: 1998.639306, </a:t>
            </a:r>
          </a:p>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MSE: 8.68E+06, </a:t>
            </a:r>
          </a:p>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RMSE: 2945.796236, </a:t>
            </a:r>
          </a:p>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R2 Score: 0.583808</a:t>
            </a:r>
            <a:endParaRPr lang="en-US" sz="1750" dirty="0"/>
          </a:p>
        </p:txBody>
      </p:sp>
      <p:pic>
        <p:nvPicPr>
          <p:cNvPr id="9" name="Image 2" descr="preencoded.png"/>
          <p:cNvPicPr>
            <a:picLocks noChangeAspect="1"/>
          </p:cNvPicPr>
          <p:nvPr/>
        </p:nvPicPr>
        <p:blipFill>
          <a:blip r:embed="rId5"/>
          <a:stretch>
            <a:fillRect/>
          </a:stretch>
        </p:blipFill>
        <p:spPr>
          <a:xfrm>
            <a:off x="5715953" y="4237138"/>
            <a:ext cx="3198257" cy="888682"/>
          </a:xfrm>
          <a:prstGeom prst="rect">
            <a:avLst/>
          </a:prstGeom>
        </p:spPr>
      </p:pic>
      <p:sp>
        <p:nvSpPr>
          <p:cNvPr id="10" name="Text 5"/>
          <p:cNvSpPr/>
          <p:nvPr/>
        </p:nvSpPr>
        <p:spPr>
          <a:xfrm>
            <a:off x="5938123" y="5479172"/>
            <a:ext cx="2676644" cy="315635"/>
          </a:xfrm>
          <a:prstGeom prst="rect">
            <a:avLst/>
          </a:prstGeom>
          <a:noFill/>
          <a:ln/>
        </p:spPr>
        <p:txBody>
          <a:bodyPr wrap="none" rtlCol="0" anchor="t"/>
          <a:lstStyle/>
          <a:p>
            <a:pPr marL="0" indent="0" algn="l">
              <a:lnSpc>
                <a:spcPts val="2485"/>
              </a:lnSpc>
              <a:buNone/>
            </a:pPr>
            <a:r>
              <a:rPr lang="en-US" sz="1988" dirty="0">
                <a:solidFill>
                  <a:srgbClr val="E2E6E9"/>
                </a:solidFill>
                <a:latin typeface="adonis-web" pitchFamily="34" charset="0"/>
                <a:ea typeface="adonis-web" pitchFamily="34" charset="-122"/>
                <a:cs typeface="adonis-web" pitchFamily="34" charset="-120"/>
              </a:rPr>
              <a:t>Decision Tree Regression</a:t>
            </a:r>
            <a:endParaRPr lang="en-US" sz="1988" dirty="0"/>
          </a:p>
        </p:txBody>
      </p:sp>
      <p:sp>
        <p:nvSpPr>
          <p:cNvPr id="11" name="Text 6"/>
          <p:cNvSpPr/>
          <p:nvPr/>
        </p:nvSpPr>
        <p:spPr>
          <a:xfrm>
            <a:off x="5938123" y="5928038"/>
            <a:ext cx="2753916" cy="1333024"/>
          </a:xfrm>
          <a:prstGeom prst="rect">
            <a:avLst/>
          </a:prstGeom>
          <a:noFill/>
          <a:ln/>
        </p:spPr>
        <p:txBody>
          <a:bodyPr wrap="square" rtlCol="0" anchor="t"/>
          <a:lstStyle/>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MAE: 1405.1077, </a:t>
            </a:r>
          </a:p>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MSE: 5.97E+06, </a:t>
            </a:r>
          </a:p>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RMSE: 2442.734247, </a:t>
            </a:r>
          </a:p>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R2 Score: 0.713819</a:t>
            </a:r>
            <a:endParaRPr lang="en-US" sz="1750" dirty="0"/>
          </a:p>
        </p:txBody>
      </p:sp>
      <p:pic>
        <p:nvPicPr>
          <p:cNvPr id="12" name="Image 3" descr="preencoded.png"/>
          <p:cNvPicPr>
            <a:picLocks noChangeAspect="1"/>
          </p:cNvPicPr>
          <p:nvPr/>
        </p:nvPicPr>
        <p:blipFill>
          <a:blip r:embed="rId6"/>
          <a:stretch>
            <a:fillRect/>
          </a:stretch>
        </p:blipFill>
        <p:spPr>
          <a:xfrm>
            <a:off x="8914209" y="4237138"/>
            <a:ext cx="3198376" cy="888682"/>
          </a:xfrm>
          <a:prstGeom prst="rect">
            <a:avLst/>
          </a:prstGeom>
        </p:spPr>
      </p:pic>
      <p:sp>
        <p:nvSpPr>
          <p:cNvPr id="13" name="Text 7"/>
          <p:cNvSpPr/>
          <p:nvPr/>
        </p:nvSpPr>
        <p:spPr>
          <a:xfrm>
            <a:off x="9136380" y="5479172"/>
            <a:ext cx="2524958" cy="315635"/>
          </a:xfrm>
          <a:prstGeom prst="rect">
            <a:avLst/>
          </a:prstGeom>
          <a:noFill/>
          <a:ln/>
        </p:spPr>
        <p:txBody>
          <a:bodyPr wrap="none" rtlCol="0" anchor="t"/>
          <a:lstStyle/>
          <a:p>
            <a:pPr marL="0" indent="0" algn="l">
              <a:lnSpc>
                <a:spcPts val="2485"/>
              </a:lnSpc>
              <a:buNone/>
            </a:pPr>
            <a:r>
              <a:rPr lang="en-US" sz="1988" dirty="0">
                <a:solidFill>
                  <a:srgbClr val="E2E6E9"/>
                </a:solidFill>
                <a:latin typeface="adonis-web" pitchFamily="34" charset="0"/>
                <a:ea typeface="adonis-web" pitchFamily="34" charset="-122"/>
                <a:cs typeface="adonis-web" pitchFamily="34" charset="-120"/>
              </a:rPr>
              <a:t>XGBoost Regression</a:t>
            </a:r>
            <a:endParaRPr lang="en-US" sz="1988" dirty="0"/>
          </a:p>
        </p:txBody>
      </p:sp>
      <p:sp>
        <p:nvSpPr>
          <p:cNvPr id="14" name="Text 8"/>
          <p:cNvSpPr/>
          <p:nvPr/>
        </p:nvSpPr>
        <p:spPr>
          <a:xfrm>
            <a:off x="9136380" y="5928038"/>
            <a:ext cx="2754035" cy="1333024"/>
          </a:xfrm>
          <a:prstGeom prst="rect">
            <a:avLst/>
          </a:prstGeom>
          <a:noFill/>
          <a:ln/>
        </p:spPr>
        <p:txBody>
          <a:bodyPr wrap="square" rtlCol="0" anchor="t"/>
          <a:lstStyle/>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MAE: 1132.428776, </a:t>
            </a:r>
          </a:p>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MSE: 3.39E+06, </a:t>
            </a:r>
          </a:p>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RMSE: 1841.272342,</a:t>
            </a:r>
          </a:p>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 R2 Score: 0.837399</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099542"/>
            <a:ext cx="5365075" cy="631150"/>
          </a:xfrm>
          <a:prstGeom prst="rect">
            <a:avLst/>
          </a:prstGeom>
          <a:noFill/>
          <a:ln/>
        </p:spPr>
        <p:txBody>
          <a:bodyPr wrap="none" rtlCol="0" anchor="t"/>
          <a:lstStyle/>
          <a:p>
            <a:pPr marL="0" indent="0">
              <a:lnSpc>
                <a:spcPts val="4970"/>
              </a:lnSpc>
              <a:buNone/>
            </a:pPr>
            <a:r>
              <a:rPr lang="en-US" sz="3976" dirty="0">
                <a:solidFill>
                  <a:srgbClr val="F5F0F0"/>
                </a:solidFill>
                <a:latin typeface="adonis-web" pitchFamily="34" charset="0"/>
                <a:ea typeface="adonis-web" pitchFamily="34" charset="-122"/>
                <a:cs typeface="adonis-web" pitchFamily="34" charset="-120"/>
              </a:rPr>
              <a:t>Key Findings and Insights</a:t>
            </a:r>
            <a:endParaRPr lang="en-US" sz="3976" dirty="0"/>
          </a:p>
        </p:txBody>
      </p:sp>
      <p:sp>
        <p:nvSpPr>
          <p:cNvPr id="5" name="Text 2"/>
          <p:cNvSpPr/>
          <p:nvPr/>
        </p:nvSpPr>
        <p:spPr>
          <a:xfrm>
            <a:off x="2517696" y="2175034"/>
            <a:ext cx="9594890" cy="1333024"/>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The analysis revealed that Duration and Total_Stops are significant predictors of flight prices. Categorical variables like Airline, Source, and Destination also contribute substantially to price variation. The XGBoost Regression model demonstrated the best performance, making it a suitable choice for predicting flight prices based on the given features.</a:t>
            </a:r>
            <a:endParaRPr lang="en-US" sz="1750" dirty="0"/>
          </a:p>
        </p:txBody>
      </p:sp>
      <p:sp>
        <p:nvSpPr>
          <p:cNvPr id="6" name="Shape 3"/>
          <p:cNvSpPr/>
          <p:nvPr/>
        </p:nvSpPr>
        <p:spPr>
          <a:xfrm>
            <a:off x="2517696" y="3757970"/>
            <a:ext cx="4686419" cy="1574959"/>
          </a:xfrm>
          <a:prstGeom prst="roundRect">
            <a:avLst>
              <a:gd name="adj" fmla="val 6349"/>
            </a:avLst>
          </a:prstGeom>
          <a:solidFill>
            <a:srgbClr val="003180"/>
          </a:solidFill>
          <a:ln w="7620">
            <a:solidFill>
              <a:srgbClr val="194A99"/>
            </a:solidFill>
            <a:prstDash val="solid"/>
          </a:ln>
        </p:spPr>
      </p:sp>
      <p:sp>
        <p:nvSpPr>
          <p:cNvPr id="7" name="Text 4"/>
          <p:cNvSpPr/>
          <p:nvPr/>
        </p:nvSpPr>
        <p:spPr>
          <a:xfrm>
            <a:off x="2747486" y="3987760"/>
            <a:ext cx="2524958" cy="315635"/>
          </a:xfrm>
          <a:prstGeom prst="rect">
            <a:avLst/>
          </a:prstGeom>
          <a:noFill/>
          <a:ln/>
        </p:spPr>
        <p:txBody>
          <a:bodyPr wrap="none" rtlCol="0" anchor="t"/>
          <a:lstStyle/>
          <a:p>
            <a:pPr marL="0" indent="0">
              <a:lnSpc>
                <a:spcPts val="2485"/>
              </a:lnSpc>
              <a:buNone/>
            </a:pPr>
            <a:r>
              <a:rPr lang="en-US" sz="1988" dirty="0">
                <a:solidFill>
                  <a:srgbClr val="E2E6E9"/>
                </a:solidFill>
                <a:latin typeface="adonis-web" pitchFamily="34" charset="0"/>
                <a:ea typeface="adonis-web" pitchFamily="34" charset="-122"/>
                <a:cs typeface="adonis-web" pitchFamily="34" charset="-120"/>
              </a:rPr>
              <a:t>Duration</a:t>
            </a:r>
            <a:endParaRPr lang="en-US" sz="1988" dirty="0"/>
          </a:p>
        </p:txBody>
      </p:sp>
      <p:sp>
        <p:nvSpPr>
          <p:cNvPr id="8" name="Text 5"/>
          <p:cNvSpPr/>
          <p:nvPr/>
        </p:nvSpPr>
        <p:spPr>
          <a:xfrm>
            <a:off x="2747486" y="4436626"/>
            <a:ext cx="4226838" cy="666512"/>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Longer flight durations tend to have higher prices.</a:t>
            </a:r>
            <a:endParaRPr lang="en-US" sz="1750" dirty="0"/>
          </a:p>
        </p:txBody>
      </p:sp>
      <p:sp>
        <p:nvSpPr>
          <p:cNvPr id="9" name="Shape 6"/>
          <p:cNvSpPr/>
          <p:nvPr/>
        </p:nvSpPr>
        <p:spPr>
          <a:xfrm>
            <a:off x="7426285" y="3757970"/>
            <a:ext cx="4686419" cy="1574959"/>
          </a:xfrm>
          <a:prstGeom prst="roundRect">
            <a:avLst>
              <a:gd name="adj" fmla="val 6349"/>
            </a:avLst>
          </a:prstGeom>
          <a:solidFill>
            <a:srgbClr val="003180"/>
          </a:solidFill>
          <a:ln w="7620">
            <a:solidFill>
              <a:srgbClr val="194A99"/>
            </a:solidFill>
            <a:prstDash val="solid"/>
          </a:ln>
        </p:spPr>
      </p:sp>
      <p:sp>
        <p:nvSpPr>
          <p:cNvPr id="10" name="Text 7"/>
          <p:cNvSpPr/>
          <p:nvPr/>
        </p:nvSpPr>
        <p:spPr>
          <a:xfrm>
            <a:off x="7656076" y="3987760"/>
            <a:ext cx="2524958" cy="315635"/>
          </a:xfrm>
          <a:prstGeom prst="rect">
            <a:avLst/>
          </a:prstGeom>
          <a:noFill/>
          <a:ln/>
        </p:spPr>
        <p:txBody>
          <a:bodyPr wrap="none" rtlCol="0" anchor="t"/>
          <a:lstStyle/>
          <a:p>
            <a:pPr marL="0" indent="0">
              <a:lnSpc>
                <a:spcPts val="2485"/>
              </a:lnSpc>
              <a:buNone/>
            </a:pPr>
            <a:r>
              <a:rPr lang="en-US" sz="1988" dirty="0">
                <a:solidFill>
                  <a:srgbClr val="E2E6E9"/>
                </a:solidFill>
                <a:latin typeface="adonis-web" pitchFamily="34" charset="0"/>
                <a:ea typeface="adonis-web" pitchFamily="34" charset="-122"/>
                <a:cs typeface="adonis-web" pitchFamily="34" charset="-120"/>
              </a:rPr>
              <a:t>Total_Stops</a:t>
            </a:r>
            <a:endParaRPr lang="en-US" sz="1988" dirty="0"/>
          </a:p>
        </p:txBody>
      </p:sp>
      <p:sp>
        <p:nvSpPr>
          <p:cNvPr id="11" name="Text 8"/>
          <p:cNvSpPr/>
          <p:nvPr/>
        </p:nvSpPr>
        <p:spPr>
          <a:xfrm>
            <a:off x="7656076" y="4436626"/>
            <a:ext cx="4226838" cy="666512"/>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Flights with more stops generally have higher prices.</a:t>
            </a:r>
            <a:endParaRPr lang="en-US" sz="1750" dirty="0"/>
          </a:p>
        </p:txBody>
      </p:sp>
      <p:sp>
        <p:nvSpPr>
          <p:cNvPr id="12" name="Shape 9"/>
          <p:cNvSpPr/>
          <p:nvPr/>
        </p:nvSpPr>
        <p:spPr>
          <a:xfrm>
            <a:off x="2517696" y="5555099"/>
            <a:ext cx="4686419" cy="1574959"/>
          </a:xfrm>
          <a:prstGeom prst="roundRect">
            <a:avLst>
              <a:gd name="adj" fmla="val 6349"/>
            </a:avLst>
          </a:prstGeom>
          <a:solidFill>
            <a:srgbClr val="003180"/>
          </a:solidFill>
          <a:ln w="7620">
            <a:solidFill>
              <a:srgbClr val="194A99"/>
            </a:solidFill>
            <a:prstDash val="solid"/>
          </a:ln>
        </p:spPr>
      </p:sp>
      <p:sp>
        <p:nvSpPr>
          <p:cNvPr id="13" name="Text 10"/>
          <p:cNvSpPr/>
          <p:nvPr/>
        </p:nvSpPr>
        <p:spPr>
          <a:xfrm>
            <a:off x="2747486" y="5784890"/>
            <a:ext cx="2524958" cy="315635"/>
          </a:xfrm>
          <a:prstGeom prst="rect">
            <a:avLst/>
          </a:prstGeom>
          <a:noFill/>
          <a:ln/>
        </p:spPr>
        <p:txBody>
          <a:bodyPr wrap="none" rtlCol="0" anchor="t"/>
          <a:lstStyle/>
          <a:p>
            <a:pPr marL="0" indent="0">
              <a:lnSpc>
                <a:spcPts val="2485"/>
              </a:lnSpc>
              <a:buNone/>
            </a:pPr>
            <a:r>
              <a:rPr lang="en-US" sz="1988" dirty="0">
                <a:solidFill>
                  <a:srgbClr val="E2E6E9"/>
                </a:solidFill>
                <a:latin typeface="adonis-web" pitchFamily="34" charset="0"/>
                <a:ea typeface="adonis-web" pitchFamily="34" charset="-122"/>
                <a:cs typeface="adonis-web" pitchFamily="34" charset="-120"/>
              </a:rPr>
              <a:t>Airline</a:t>
            </a:r>
            <a:endParaRPr lang="en-US" sz="1988" dirty="0"/>
          </a:p>
        </p:txBody>
      </p:sp>
      <p:sp>
        <p:nvSpPr>
          <p:cNvPr id="14" name="Text 11"/>
          <p:cNvSpPr/>
          <p:nvPr/>
        </p:nvSpPr>
        <p:spPr>
          <a:xfrm>
            <a:off x="2747486" y="6233755"/>
            <a:ext cx="4226838" cy="666512"/>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Different airlines have varying price structures.</a:t>
            </a:r>
            <a:endParaRPr lang="en-US" sz="1750" dirty="0"/>
          </a:p>
        </p:txBody>
      </p:sp>
      <p:sp>
        <p:nvSpPr>
          <p:cNvPr id="15" name="Shape 12"/>
          <p:cNvSpPr/>
          <p:nvPr/>
        </p:nvSpPr>
        <p:spPr>
          <a:xfrm>
            <a:off x="7426285" y="5555099"/>
            <a:ext cx="4686419" cy="1574959"/>
          </a:xfrm>
          <a:prstGeom prst="roundRect">
            <a:avLst>
              <a:gd name="adj" fmla="val 6349"/>
            </a:avLst>
          </a:prstGeom>
          <a:solidFill>
            <a:srgbClr val="003180"/>
          </a:solidFill>
          <a:ln w="7620">
            <a:solidFill>
              <a:srgbClr val="194A99"/>
            </a:solidFill>
            <a:prstDash val="solid"/>
          </a:ln>
        </p:spPr>
      </p:sp>
      <p:sp>
        <p:nvSpPr>
          <p:cNvPr id="16" name="Text 13"/>
          <p:cNvSpPr/>
          <p:nvPr/>
        </p:nvSpPr>
        <p:spPr>
          <a:xfrm>
            <a:off x="7656076" y="5784890"/>
            <a:ext cx="2524958" cy="315635"/>
          </a:xfrm>
          <a:prstGeom prst="rect">
            <a:avLst/>
          </a:prstGeom>
          <a:noFill/>
          <a:ln/>
        </p:spPr>
        <p:txBody>
          <a:bodyPr wrap="none" rtlCol="0" anchor="t"/>
          <a:lstStyle/>
          <a:p>
            <a:pPr marL="0" indent="0">
              <a:lnSpc>
                <a:spcPts val="2485"/>
              </a:lnSpc>
              <a:buNone/>
            </a:pPr>
            <a:r>
              <a:rPr lang="en-US" sz="1988" dirty="0">
                <a:solidFill>
                  <a:srgbClr val="E2E6E9"/>
                </a:solidFill>
                <a:latin typeface="adonis-web" pitchFamily="34" charset="0"/>
                <a:ea typeface="adonis-web" pitchFamily="34" charset="-122"/>
                <a:cs typeface="adonis-web" pitchFamily="34" charset="-120"/>
              </a:rPr>
              <a:t>Source and Destination</a:t>
            </a:r>
            <a:endParaRPr lang="en-US" sz="1988" dirty="0"/>
          </a:p>
        </p:txBody>
      </p:sp>
      <p:sp>
        <p:nvSpPr>
          <p:cNvPr id="17" name="Text 14"/>
          <p:cNvSpPr/>
          <p:nvPr/>
        </p:nvSpPr>
        <p:spPr>
          <a:xfrm>
            <a:off x="7656076" y="6233755"/>
            <a:ext cx="4226838" cy="666512"/>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Flights originating from or destined for major cities often have higher prices.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839039"/>
            <a:ext cx="5970032" cy="631150"/>
          </a:xfrm>
          <a:prstGeom prst="rect">
            <a:avLst/>
          </a:prstGeom>
          <a:noFill/>
          <a:ln/>
        </p:spPr>
        <p:txBody>
          <a:bodyPr wrap="none" rtlCol="0" anchor="t"/>
          <a:lstStyle/>
          <a:p>
            <a:pPr marL="0" indent="0">
              <a:lnSpc>
                <a:spcPts val="4970"/>
              </a:lnSpc>
              <a:buNone/>
            </a:pPr>
            <a:r>
              <a:rPr lang="en-US" sz="3976" dirty="0">
                <a:solidFill>
                  <a:srgbClr val="F5F0F0"/>
                </a:solidFill>
                <a:latin typeface="adonis-web" pitchFamily="34" charset="0"/>
                <a:ea typeface="adonis-web" pitchFamily="34" charset="-122"/>
                <a:cs typeface="adonis-web" pitchFamily="34" charset="-120"/>
              </a:rPr>
              <a:t>Conclusion and Future Work</a:t>
            </a:r>
            <a:endParaRPr lang="en-US" sz="3976" dirty="0"/>
          </a:p>
        </p:txBody>
      </p:sp>
      <p:sp>
        <p:nvSpPr>
          <p:cNvPr id="5" name="Text 2"/>
          <p:cNvSpPr/>
          <p:nvPr/>
        </p:nvSpPr>
        <p:spPr>
          <a:xfrm>
            <a:off x="2517696" y="2914531"/>
            <a:ext cx="9594890" cy="999768"/>
          </a:xfrm>
          <a:prstGeom prst="rect">
            <a:avLst/>
          </a:prstGeom>
          <a:noFill/>
          <a:ln/>
        </p:spPr>
        <p:txBody>
          <a:bodyPr wrap="square" rtlCol="0" anchor="t"/>
          <a:lstStyle/>
          <a:p>
            <a:pPr marL="0" indent="0">
              <a:lnSpc>
                <a:spcPts val="2624"/>
              </a:lnSpc>
              <a:buNone/>
            </a:pPr>
            <a:r>
              <a:rPr lang="en-US" sz="1750" dirty="0">
                <a:solidFill>
                  <a:srgbClr val="E2E6E9"/>
                </a:solidFill>
                <a:latin typeface="adonis-web" pitchFamily="34" charset="0"/>
                <a:ea typeface="adonis-web" pitchFamily="34" charset="-122"/>
                <a:cs typeface="adonis-web" pitchFamily="34" charset="-120"/>
              </a:rPr>
              <a:t>The analysis demonstrates that flight ticket prices can be effectively predicted using machine learning models. The XGBoost Regression model outperformed other models, showcasing its ability to accurately predict flight prices based on the given features.</a:t>
            </a:r>
            <a:endParaRPr lang="en-US" sz="1750" dirty="0"/>
          </a:p>
        </p:txBody>
      </p:sp>
      <p:pic>
        <p:nvPicPr>
          <p:cNvPr id="6" name="Image 1" descr="preencoded.png"/>
          <p:cNvPicPr>
            <a:picLocks noChangeAspect="1"/>
          </p:cNvPicPr>
          <p:nvPr/>
        </p:nvPicPr>
        <p:blipFill>
          <a:blip r:embed="rId4"/>
          <a:stretch>
            <a:fillRect/>
          </a:stretch>
        </p:blipFill>
        <p:spPr>
          <a:xfrm>
            <a:off x="2517696" y="4164211"/>
            <a:ext cx="555427" cy="555427"/>
          </a:xfrm>
          <a:prstGeom prst="rect">
            <a:avLst/>
          </a:prstGeom>
        </p:spPr>
      </p:pic>
      <p:sp>
        <p:nvSpPr>
          <p:cNvPr id="7" name="Text 3"/>
          <p:cNvSpPr/>
          <p:nvPr/>
        </p:nvSpPr>
        <p:spPr>
          <a:xfrm>
            <a:off x="2517696" y="4941808"/>
            <a:ext cx="2524958" cy="315635"/>
          </a:xfrm>
          <a:prstGeom prst="rect">
            <a:avLst/>
          </a:prstGeom>
          <a:noFill/>
          <a:ln/>
        </p:spPr>
        <p:txBody>
          <a:bodyPr wrap="none" rtlCol="0" anchor="t"/>
          <a:lstStyle/>
          <a:p>
            <a:pPr marL="0" indent="0" algn="l">
              <a:lnSpc>
                <a:spcPts val="2485"/>
              </a:lnSpc>
              <a:buNone/>
            </a:pPr>
            <a:r>
              <a:rPr lang="en-US" sz="1988" dirty="0">
                <a:solidFill>
                  <a:srgbClr val="E2E6E9"/>
                </a:solidFill>
                <a:latin typeface="adonis-web" pitchFamily="34" charset="0"/>
                <a:ea typeface="adonis-web" pitchFamily="34" charset="-122"/>
                <a:cs typeface="adonis-web" pitchFamily="34" charset="-120"/>
              </a:rPr>
              <a:t>Incorporate Seasonality</a:t>
            </a:r>
            <a:endParaRPr lang="en-US" sz="1988" dirty="0"/>
          </a:p>
        </p:txBody>
      </p:sp>
      <p:sp>
        <p:nvSpPr>
          <p:cNvPr id="8" name="Text 4"/>
          <p:cNvSpPr/>
          <p:nvPr/>
        </p:nvSpPr>
        <p:spPr>
          <a:xfrm>
            <a:off x="2517696" y="5390674"/>
            <a:ext cx="2976086" cy="666512"/>
          </a:xfrm>
          <a:prstGeom prst="rect">
            <a:avLst/>
          </a:prstGeom>
          <a:noFill/>
          <a:ln/>
        </p:spPr>
        <p:txBody>
          <a:bodyPr wrap="square" rtlCol="0" anchor="t"/>
          <a:lstStyle/>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Consider seasonal variations in demand and prices.</a:t>
            </a:r>
            <a:endParaRPr lang="en-US" sz="1750" dirty="0"/>
          </a:p>
        </p:txBody>
      </p:sp>
      <p:pic>
        <p:nvPicPr>
          <p:cNvPr id="9" name="Image 2" descr="preencoded.png"/>
          <p:cNvPicPr>
            <a:picLocks noChangeAspect="1"/>
          </p:cNvPicPr>
          <p:nvPr/>
        </p:nvPicPr>
        <p:blipFill>
          <a:blip r:embed="rId5"/>
          <a:stretch>
            <a:fillRect/>
          </a:stretch>
        </p:blipFill>
        <p:spPr>
          <a:xfrm>
            <a:off x="5827038" y="4164211"/>
            <a:ext cx="555427" cy="555427"/>
          </a:xfrm>
          <a:prstGeom prst="rect">
            <a:avLst/>
          </a:prstGeom>
        </p:spPr>
      </p:pic>
      <p:sp>
        <p:nvSpPr>
          <p:cNvPr id="10" name="Text 5"/>
          <p:cNvSpPr/>
          <p:nvPr/>
        </p:nvSpPr>
        <p:spPr>
          <a:xfrm>
            <a:off x="5827038" y="4941808"/>
            <a:ext cx="2524958" cy="315635"/>
          </a:xfrm>
          <a:prstGeom prst="rect">
            <a:avLst/>
          </a:prstGeom>
          <a:noFill/>
          <a:ln/>
        </p:spPr>
        <p:txBody>
          <a:bodyPr wrap="none" rtlCol="0" anchor="t"/>
          <a:lstStyle/>
          <a:p>
            <a:pPr marL="0" indent="0" algn="l">
              <a:lnSpc>
                <a:spcPts val="2485"/>
              </a:lnSpc>
              <a:buNone/>
            </a:pPr>
            <a:r>
              <a:rPr lang="en-US" sz="1988" dirty="0">
                <a:solidFill>
                  <a:srgbClr val="E2E6E9"/>
                </a:solidFill>
                <a:latin typeface="adonis-web" pitchFamily="34" charset="0"/>
                <a:ea typeface="adonis-web" pitchFamily="34" charset="-122"/>
                <a:cs typeface="adonis-web" pitchFamily="34" charset="-120"/>
              </a:rPr>
              <a:t>Explore Deep Learning</a:t>
            </a:r>
            <a:endParaRPr lang="en-US" sz="1988" dirty="0"/>
          </a:p>
        </p:txBody>
      </p:sp>
      <p:sp>
        <p:nvSpPr>
          <p:cNvPr id="11" name="Text 6"/>
          <p:cNvSpPr/>
          <p:nvPr/>
        </p:nvSpPr>
        <p:spPr>
          <a:xfrm>
            <a:off x="5827038" y="5390674"/>
            <a:ext cx="2976086" cy="999768"/>
          </a:xfrm>
          <a:prstGeom prst="rect">
            <a:avLst/>
          </a:prstGeom>
          <a:noFill/>
          <a:ln/>
        </p:spPr>
        <p:txBody>
          <a:bodyPr wrap="square" rtlCol="0" anchor="t"/>
          <a:lstStyle/>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Investigate the potential of deep learning models for improved performance.</a:t>
            </a:r>
            <a:endParaRPr lang="en-US" sz="1750" dirty="0"/>
          </a:p>
        </p:txBody>
      </p:sp>
      <p:pic>
        <p:nvPicPr>
          <p:cNvPr id="12" name="Image 3" descr="preencoded.png"/>
          <p:cNvPicPr>
            <a:picLocks noChangeAspect="1"/>
          </p:cNvPicPr>
          <p:nvPr/>
        </p:nvPicPr>
        <p:blipFill>
          <a:blip r:embed="rId6"/>
          <a:stretch>
            <a:fillRect/>
          </a:stretch>
        </p:blipFill>
        <p:spPr>
          <a:xfrm>
            <a:off x="9136380" y="4164211"/>
            <a:ext cx="555427" cy="555427"/>
          </a:xfrm>
          <a:prstGeom prst="rect">
            <a:avLst/>
          </a:prstGeom>
        </p:spPr>
      </p:pic>
      <p:sp>
        <p:nvSpPr>
          <p:cNvPr id="13" name="Text 7"/>
          <p:cNvSpPr/>
          <p:nvPr/>
        </p:nvSpPr>
        <p:spPr>
          <a:xfrm>
            <a:off x="9136380" y="4941808"/>
            <a:ext cx="2524958" cy="315635"/>
          </a:xfrm>
          <a:prstGeom prst="rect">
            <a:avLst/>
          </a:prstGeom>
          <a:noFill/>
          <a:ln/>
        </p:spPr>
        <p:txBody>
          <a:bodyPr wrap="none" rtlCol="0" anchor="t"/>
          <a:lstStyle/>
          <a:p>
            <a:pPr marL="0" indent="0" algn="l">
              <a:lnSpc>
                <a:spcPts val="2485"/>
              </a:lnSpc>
              <a:buNone/>
            </a:pPr>
            <a:r>
              <a:rPr lang="en-US" sz="1988" dirty="0">
                <a:solidFill>
                  <a:srgbClr val="E2E6E9"/>
                </a:solidFill>
                <a:latin typeface="adonis-web" pitchFamily="34" charset="0"/>
                <a:ea typeface="adonis-web" pitchFamily="34" charset="-122"/>
                <a:cs typeface="adonis-web" pitchFamily="34" charset="-120"/>
              </a:rPr>
              <a:t>Real-time Prediction</a:t>
            </a:r>
            <a:endParaRPr lang="en-US" sz="1988" dirty="0"/>
          </a:p>
        </p:txBody>
      </p:sp>
      <p:sp>
        <p:nvSpPr>
          <p:cNvPr id="14" name="Text 8"/>
          <p:cNvSpPr/>
          <p:nvPr/>
        </p:nvSpPr>
        <p:spPr>
          <a:xfrm>
            <a:off x="9136380" y="5390674"/>
            <a:ext cx="2976205" cy="666512"/>
          </a:xfrm>
          <a:prstGeom prst="rect">
            <a:avLst/>
          </a:prstGeom>
          <a:noFill/>
          <a:ln/>
        </p:spPr>
        <p:txBody>
          <a:bodyPr wrap="square" rtlCol="0" anchor="t"/>
          <a:lstStyle/>
          <a:p>
            <a:pPr marL="0" indent="0" algn="l">
              <a:lnSpc>
                <a:spcPts val="2624"/>
              </a:lnSpc>
              <a:buNone/>
            </a:pPr>
            <a:r>
              <a:rPr lang="en-US" sz="1750" dirty="0">
                <a:solidFill>
                  <a:srgbClr val="E2E6E9"/>
                </a:solidFill>
                <a:latin typeface="adonis-web" pitchFamily="34" charset="0"/>
                <a:ea typeface="adonis-web" pitchFamily="34" charset="-122"/>
                <a:cs typeface="adonis-web" pitchFamily="34" charset="-120"/>
              </a:rPr>
              <a:t>Develop a system for real-time price prediction.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939</Words>
  <Application>Microsoft Office PowerPoint</Application>
  <PresentationFormat>Custom</PresentationFormat>
  <Paragraphs>133</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adonis-web</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Dhruvil Kachchhi</cp:lastModifiedBy>
  <cp:revision>4</cp:revision>
  <dcterms:created xsi:type="dcterms:W3CDTF">2024-06-16T10:48:11Z</dcterms:created>
  <dcterms:modified xsi:type="dcterms:W3CDTF">2024-06-16T11:19:58Z</dcterms:modified>
</cp:coreProperties>
</file>